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4463" r:id="rId3"/>
  </p:sldMasterIdLst>
  <p:notesMasterIdLst>
    <p:notesMasterId r:id="rId27"/>
  </p:notesMasterIdLst>
  <p:handoutMasterIdLst>
    <p:handoutMasterId r:id="rId28"/>
  </p:handoutMasterIdLst>
  <p:sldIdLst>
    <p:sldId id="277" r:id="rId4"/>
    <p:sldId id="285" r:id="rId5"/>
    <p:sldId id="315" r:id="rId6"/>
    <p:sldId id="302" r:id="rId7"/>
    <p:sldId id="303" r:id="rId8"/>
    <p:sldId id="304" r:id="rId9"/>
    <p:sldId id="305" r:id="rId10"/>
    <p:sldId id="293" r:id="rId11"/>
    <p:sldId id="300" r:id="rId12"/>
    <p:sldId id="294" r:id="rId13"/>
    <p:sldId id="295" r:id="rId14"/>
    <p:sldId id="308" r:id="rId15"/>
    <p:sldId id="314" r:id="rId16"/>
    <p:sldId id="296" r:id="rId17"/>
    <p:sldId id="297" r:id="rId18"/>
    <p:sldId id="298" r:id="rId19"/>
    <p:sldId id="287" r:id="rId20"/>
    <p:sldId id="311" r:id="rId21"/>
    <p:sldId id="312" r:id="rId22"/>
    <p:sldId id="284" r:id="rId23"/>
    <p:sldId id="307" r:id="rId24"/>
    <p:sldId id="306" r:id="rId25"/>
    <p:sldId id="292" r:id="rId26"/>
  </p:sldIdLst>
  <p:sldSz cx="9144000" cy="6858000" type="screen4x3"/>
  <p:notesSz cx="7019925" cy="9305925"/>
  <p:defaultTextStyle>
    <a:defPPr>
      <a:defRPr lang="en-US"/>
    </a:defPPr>
    <a:lvl1pPr algn="l" rtl="0" fontAlgn="base">
      <a:spcBef>
        <a:spcPct val="0"/>
      </a:spcBef>
      <a:spcAft>
        <a:spcPct val="0"/>
      </a:spcAft>
      <a:defRPr kern="1200">
        <a:solidFill>
          <a:schemeClr val="tx1"/>
        </a:solidFill>
        <a:latin typeface="Arial" charset="0"/>
        <a:ea typeface="MS PGothic" charset="-128"/>
        <a:cs typeface="+mn-cs"/>
      </a:defRPr>
    </a:lvl1pPr>
    <a:lvl2pPr marL="457200" algn="l" rtl="0" fontAlgn="base">
      <a:spcBef>
        <a:spcPct val="0"/>
      </a:spcBef>
      <a:spcAft>
        <a:spcPct val="0"/>
      </a:spcAft>
      <a:defRPr kern="1200">
        <a:solidFill>
          <a:schemeClr val="tx1"/>
        </a:solidFill>
        <a:latin typeface="Arial" charset="0"/>
        <a:ea typeface="MS PGothic" charset="-128"/>
        <a:cs typeface="+mn-cs"/>
      </a:defRPr>
    </a:lvl2pPr>
    <a:lvl3pPr marL="914400" algn="l" rtl="0" fontAlgn="base">
      <a:spcBef>
        <a:spcPct val="0"/>
      </a:spcBef>
      <a:spcAft>
        <a:spcPct val="0"/>
      </a:spcAft>
      <a:defRPr kern="1200">
        <a:solidFill>
          <a:schemeClr val="tx1"/>
        </a:solidFill>
        <a:latin typeface="Arial" charset="0"/>
        <a:ea typeface="MS PGothic" charset="-128"/>
        <a:cs typeface="+mn-cs"/>
      </a:defRPr>
    </a:lvl3pPr>
    <a:lvl4pPr marL="1371600" algn="l" rtl="0" fontAlgn="base">
      <a:spcBef>
        <a:spcPct val="0"/>
      </a:spcBef>
      <a:spcAft>
        <a:spcPct val="0"/>
      </a:spcAft>
      <a:defRPr kern="1200">
        <a:solidFill>
          <a:schemeClr val="tx1"/>
        </a:solidFill>
        <a:latin typeface="Arial" charset="0"/>
        <a:ea typeface="MS PGothic" charset="-128"/>
        <a:cs typeface="+mn-cs"/>
      </a:defRPr>
    </a:lvl4pPr>
    <a:lvl5pPr marL="1828800" algn="l" rtl="0" fontAlgn="base">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B8474"/>
    <a:srgbClr val="1E4B70"/>
    <a:srgbClr val="648C28"/>
    <a:srgbClr val="286E43"/>
    <a:srgbClr val="00518E"/>
    <a:srgbClr val="338C55"/>
    <a:srgbClr val="003399"/>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725" autoAdjust="0"/>
    <p:restoredTop sz="50000" autoAdjust="0"/>
  </p:normalViewPr>
  <p:slideViewPr>
    <p:cSldViewPr snapToGrid="0">
      <p:cViewPr varScale="1">
        <p:scale>
          <a:sx n="96" d="100"/>
          <a:sy n="96" d="100"/>
        </p:scale>
        <p:origin x="168" y="168"/>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3041650" cy="465138"/>
          </a:xfrm>
          <a:prstGeom prst="rect">
            <a:avLst/>
          </a:prstGeom>
          <a:noFill/>
          <a:ln w="9525">
            <a:noFill/>
            <a:miter lim="800000"/>
            <a:headEnd/>
            <a:tailEnd/>
          </a:ln>
          <a:effectLst/>
        </p:spPr>
        <p:txBody>
          <a:bodyPr vert="horz" wrap="square" lIns="92409" tIns="46205" rIns="92409" bIns="46205" numCol="1" anchor="t" anchorCtr="0" compatLnSpc="1">
            <a:prstTxWarp prst="textNoShape">
              <a:avLst/>
            </a:prstTxWarp>
          </a:bodyPr>
          <a:lstStyle>
            <a:lvl1pPr>
              <a:defRPr sz="1200">
                <a:latin typeface="Arial" charset="0"/>
                <a:ea typeface="ＭＳ Ｐゴシック" pitchFamily="-112" charset="-128"/>
                <a:cs typeface="+mn-cs"/>
              </a:defRPr>
            </a:lvl1pPr>
          </a:lstStyle>
          <a:p>
            <a:pPr>
              <a:defRPr/>
            </a:pPr>
            <a:endParaRPr lang="en-US"/>
          </a:p>
        </p:txBody>
      </p:sp>
      <p:sp>
        <p:nvSpPr>
          <p:cNvPr id="96259" name="Rectangle 3"/>
          <p:cNvSpPr>
            <a:spLocks noGrp="1" noChangeArrowheads="1"/>
          </p:cNvSpPr>
          <p:nvPr>
            <p:ph type="dt" sz="quarter" idx="1"/>
          </p:nvPr>
        </p:nvSpPr>
        <p:spPr bwMode="auto">
          <a:xfrm>
            <a:off x="3976688" y="0"/>
            <a:ext cx="3041650" cy="465138"/>
          </a:xfrm>
          <a:prstGeom prst="rect">
            <a:avLst/>
          </a:prstGeom>
          <a:noFill/>
          <a:ln w="9525">
            <a:noFill/>
            <a:miter lim="800000"/>
            <a:headEnd/>
            <a:tailEnd/>
          </a:ln>
          <a:effectLst/>
        </p:spPr>
        <p:txBody>
          <a:bodyPr vert="horz" wrap="square" lIns="92409" tIns="46205" rIns="92409" bIns="46205" numCol="1" anchor="t" anchorCtr="0" compatLnSpc="1">
            <a:prstTxWarp prst="textNoShape">
              <a:avLst/>
            </a:prstTxWarp>
          </a:bodyPr>
          <a:lstStyle>
            <a:lvl1pPr algn="r">
              <a:defRPr sz="1200">
                <a:latin typeface="Arial" charset="0"/>
                <a:ea typeface="ＭＳ Ｐゴシック" pitchFamily="-112" charset="-128"/>
                <a:cs typeface="+mn-cs"/>
              </a:defRPr>
            </a:lvl1pPr>
          </a:lstStyle>
          <a:p>
            <a:pPr>
              <a:defRPr/>
            </a:pPr>
            <a:endParaRPr lang="en-US"/>
          </a:p>
        </p:txBody>
      </p:sp>
      <p:sp>
        <p:nvSpPr>
          <p:cNvPr id="96260" name="Rectangle 4"/>
          <p:cNvSpPr>
            <a:spLocks noGrp="1" noChangeArrowheads="1"/>
          </p:cNvSpPr>
          <p:nvPr>
            <p:ph type="ftr" sz="quarter" idx="2"/>
          </p:nvPr>
        </p:nvSpPr>
        <p:spPr bwMode="auto">
          <a:xfrm>
            <a:off x="0" y="8839200"/>
            <a:ext cx="3041650" cy="465138"/>
          </a:xfrm>
          <a:prstGeom prst="rect">
            <a:avLst/>
          </a:prstGeom>
          <a:noFill/>
          <a:ln w="9525">
            <a:noFill/>
            <a:miter lim="800000"/>
            <a:headEnd/>
            <a:tailEnd/>
          </a:ln>
          <a:effectLst/>
        </p:spPr>
        <p:txBody>
          <a:bodyPr vert="horz" wrap="square" lIns="92409" tIns="46205" rIns="92409" bIns="46205" numCol="1" anchor="b" anchorCtr="0" compatLnSpc="1">
            <a:prstTxWarp prst="textNoShape">
              <a:avLst/>
            </a:prstTxWarp>
          </a:bodyPr>
          <a:lstStyle>
            <a:lvl1pPr>
              <a:defRPr sz="1200">
                <a:latin typeface="Arial" charset="0"/>
                <a:ea typeface="ＭＳ Ｐゴシック" pitchFamily="-112" charset="-128"/>
                <a:cs typeface="+mn-cs"/>
              </a:defRPr>
            </a:lvl1pPr>
          </a:lstStyle>
          <a:p>
            <a:pPr>
              <a:defRPr/>
            </a:pPr>
            <a:endParaRPr lang="en-US"/>
          </a:p>
        </p:txBody>
      </p:sp>
      <p:sp>
        <p:nvSpPr>
          <p:cNvPr id="96261" name="Rectangle 5"/>
          <p:cNvSpPr>
            <a:spLocks noGrp="1" noChangeArrowheads="1"/>
          </p:cNvSpPr>
          <p:nvPr>
            <p:ph type="sldNum" sz="quarter" idx="3"/>
          </p:nvPr>
        </p:nvSpPr>
        <p:spPr bwMode="auto">
          <a:xfrm>
            <a:off x="3976688" y="8839200"/>
            <a:ext cx="3041650" cy="465138"/>
          </a:xfrm>
          <a:prstGeom prst="rect">
            <a:avLst/>
          </a:prstGeom>
          <a:noFill/>
          <a:ln w="9525">
            <a:noFill/>
            <a:miter lim="800000"/>
            <a:headEnd/>
            <a:tailEnd/>
          </a:ln>
          <a:effectLst/>
        </p:spPr>
        <p:txBody>
          <a:bodyPr vert="horz" wrap="square" lIns="92409" tIns="46205" rIns="92409" bIns="46205" numCol="1" anchor="b" anchorCtr="0" compatLnSpc="1">
            <a:prstTxWarp prst="textNoShape">
              <a:avLst/>
            </a:prstTxWarp>
          </a:bodyPr>
          <a:lstStyle>
            <a:lvl1pPr algn="r">
              <a:defRPr sz="1200"/>
            </a:lvl1pPr>
          </a:lstStyle>
          <a:p>
            <a:fld id="{A3308AAF-CDE5-384E-BCD6-706B57A6B448}" type="slidenum">
              <a:rPr lang="en-US" altLang="x-none"/>
              <a:pPr/>
              <a:t>‹#›</a:t>
            </a:fld>
            <a:endParaRPr lang="en-US" altLang="x-non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hdr" sz="quarter"/>
          </p:nvPr>
        </p:nvSpPr>
        <p:spPr bwMode="auto">
          <a:xfrm>
            <a:off x="0" y="0"/>
            <a:ext cx="3041650" cy="465138"/>
          </a:xfrm>
          <a:prstGeom prst="rect">
            <a:avLst/>
          </a:prstGeom>
          <a:noFill/>
          <a:ln w="9525">
            <a:noFill/>
            <a:miter lim="800000"/>
            <a:headEnd/>
            <a:tailEnd/>
          </a:ln>
          <a:effectLst/>
        </p:spPr>
        <p:txBody>
          <a:bodyPr vert="horz" wrap="square" lIns="92409" tIns="46205" rIns="92409" bIns="46205" numCol="1" anchor="t" anchorCtr="0" compatLnSpc="1">
            <a:prstTxWarp prst="textNoShape">
              <a:avLst/>
            </a:prstTxWarp>
          </a:bodyPr>
          <a:lstStyle>
            <a:lvl1pPr>
              <a:defRPr sz="1200">
                <a:latin typeface="Arial" charset="0"/>
                <a:ea typeface="ＭＳ Ｐゴシック" pitchFamily="-112" charset="-128"/>
                <a:cs typeface="+mn-cs"/>
              </a:defRPr>
            </a:lvl1pPr>
          </a:lstStyle>
          <a:p>
            <a:pPr>
              <a:defRPr/>
            </a:pPr>
            <a:endParaRPr lang="en-US"/>
          </a:p>
        </p:txBody>
      </p:sp>
      <p:sp>
        <p:nvSpPr>
          <p:cNvPr id="114691" name="Rectangle 3"/>
          <p:cNvSpPr>
            <a:spLocks noGrp="1" noChangeArrowheads="1"/>
          </p:cNvSpPr>
          <p:nvPr>
            <p:ph type="dt" idx="1"/>
          </p:nvPr>
        </p:nvSpPr>
        <p:spPr bwMode="auto">
          <a:xfrm>
            <a:off x="3976688" y="0"/>
            <a:ext cx="3041650" cy="465138"/>
          </a:xfrm>
          <a:prstGeom prst="rect">
            <a:avLst/>
          </a:prstGeom>
          <a:noFill/>
          <a:ln w="9525">
            <a:noFill/>
            <a:miter lim="800000"/>
            <a:headEnd/>
            <a:tailEnd/>
          </a:ln>
          <a:effectLst/>
        </p:spPr>
        <p:txBody>
          <a:bodyPr vert="horz" wrap="square" lIns="92409" tIns="46205" rIns="92409" bIns="46205" numCol="1" anchor="t" anchorCtr="0" compatLnSpc="1">
            <a:prstTxWarp prst="textNoShape">
              <a:avLst/>
            </a:prstTxWarp>
          </a:bodyPr>
          <a:lstStyle>
            <a:lvl1pPr algn="r">
              <a:defRPr sz="1200">
                <a:latin typeface="Arial" charset="0"/>
                <a:ea typeface="ＭＳ Ｐゴシック" pitchFamily="-112" charset="-128"/>
                <a:cs typeface="+mn-cs"/>
              </a:defRPr>
            </a:lvl1pPr>
          </a:lstStyle>
          <a:p>
            <a:pPr>
              <a:defRPr/>
            </a:pPr>
            <a:fld id="{48220BDC-D78B-DE4F-ACB7-197780B32785}" type="datetime1">
              <a:rPr lang="en-US"/>
              <a:pPr>
                <a:defRPr/>
              </a:pPr>
              <a:t>3/1/17</a:t>
            </a:fld>
            <a:endParaRPr lang="en-US"/>
          </a:p>
        </p:txBody>
      </p:sp>
      <p:sp>
        <p:nvSpPr>
          <p:cNvPr id="14340" name="Rectangle 4"/>
          <p:cNvSpPr>
            <a:spLocks noGrp="1" noRot="1" noChangeAspect="1" noChangeArrowheads="1" noTextEdit="1"/>
          </p:cNvSpPr>
          <p:nvPr>
            <p:ph type="sldImg" idx="2"/>
          </p:nvPr>
        </p:nvSpPr>
        <p:spPr bwMode="auto">
          <a:xfrm>
            <a:off x="301625" y="533400"/>
            <a:ext cx="6416675" cy="48117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4694" name="Rectangle 6"/>
          <p:cNvSpPr>
            <a:spLocks noGrp="1" noChangeArrowheads="1"/>
          </p:cNvSpPr>
          <p:nvPr>
            <p:ph type="ftr" sz="quarter" idx="4"/>
          </p:nvPr>
        </p:nvSpPr>
        <p:spPr bwMode="auto">
          <a:xfrm>
            <a:off x="0" y="8839200"/>
            <a:ext cx="3041650" cy="465138"/>
          </a:xfrm>
          <a:prstGeom prst="rect">
            <a:avLst/>
          </a:prstGeom>
          <a:noFill/>
          <a:ln w="9525">
            <a:noFill/>
            <a:miter lim="800000"/>
            <a:headEnd/>
            <a:tailEnd/>
          </a:ln>
          <a:effectLst/>
        </p:spPr>
        <p:txBody>
          <a:bodyPr vert="horz" wrap="square" lIns="92409" tIns="46205" rIns="92409" bIns="46205" numCol="1" anchor="b" anchorCtr="0" compatLnSpc="1">
            <a:prstTxWarp prst="textNoShape">
              <a:avLst/>
            </a:prstTxWarp>
          </a:bodyPr>
          <a:lstStyle>
            <a:lvl1pPr>
              <a:defRPr sz="1200">
                <a:latin typeface="Arial" charset="0"/>
                <a:ea typeface="ＭＳ Ｐゴシック" pitchFamily="-112" charset="-128"/>
                <a:cs typeface="+mn-cs"/>
              </a:defRPr>
            </a:lvl1pPr>
          </a:lstStyle>
          <a:p>
            <a:pPr>
              <a:defRPr/>
            </a:pPr>
            <a:endParaRPr lang="en-US"/>
          </a:p>
        </p:txBody>
      </p:sp>
      <p:sp>
        <p:nvSpPr>
          <p:cNvPr id="114695" name="Rectangle 7"/>
          <p:cNvSpPr>
            <a:spLocks noGrp="1" noChangeArrowheads="1"/>
          </p:cNvSpPr>
          <p:nvPr>
            <p:ph type="sldNum" sz="quarter" idx="5"/>
          </p:nvPr>
        </p:nvSpPr>
        <p:spPr bwMode="auto">
          <a:xfrm>
            <a:off x="3976688" y="8839200"/>
            <a:ext cx="3041650" cy="465138"/>
          </a:xfrm>
          <a:prstGeom prst="rect">
            <a:avLst/>
          </a:prstGeom>
          <a:noFill/>
          <a:ln w="9525">
            <a:noFill/>
            <a:miter lim="800000"/>
            <a:headEnd/>
            <a:tailEnd/>
          </a:ln>
          <a:effectLst/>
        </p:spPr>
        <p:txBody>
          <a:bodyPr vert="horz" wrap="square" lIns="92409" tIns="46205" rIns="92409" bIns="46205" numCol="1" anchor="b" anchorCtr="0" compatLnSpc="1">
            <a:prstTxWarp prst="textNoShape">
              <a:avLst/>
            </a:prstTxWarp>
          </a:bodyPr>
          <a:lstStyle>
            <a:lvl1pPr algn="r">
              <a:defRPr sz="1200"/>
            </a:lvl1pPr>
          </a:lstStyle>
          <a:p>
            <a:fld id="{1231F1CE-D472-B044-9BDA-ADC6EC0A3C56}" type="slidenum">
              <a:rPr lang="en-US" altLang="x-none"/>
              <a:pPr/>
              <a:t>‹#›</a:t>
            </a:fld>
            <a:endParaRPr lang="en-US" altLang="x-none"/>
          </a:p>
        </p:txBody>
      </p:sp>
      <p:sp>
        <p:nvSpPr>
          <p:cNvPr id="114696" name="Rectangle 8"/>
          <p:cNvSpPr>
            <a:spLocks noGrp="1" noChangeArrowheads="1"/>
          </p:cNvSpPr>
          <p:nvPr>
            <p:ph type="body" sz="quarter" idx="3"/>
          </p:nvPr>
        </p:nvSpPr>
        <p:spPr bwMode="auto">
          <a:xfrm>
            <a:off x="304800" y="5492750"/>
            <a:ext cx="6410325" cy="3279775"/>
          </a:xfrm>
          <a:prstGeom prst="rect">
            <a:avLst/>
          </a:prstGeom>
          <a:noFill/>
          <a:ln w="9525">
            <a:noFill/>
            <a:miter lim="800000"/>
            <a:headEnd/>
            <a:tailEnd/>
          </a:ln>
          <a:effectLst/>
        </p:spPr>
        <p:txBody>
          <a:bodyPr vert="horz" wrap="square" lIns="92409" tIns="46205" rIns="92409" bIns="46205"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Tree>
  </p:cSld>
  <p:clrMap bg1="lt1" tx1="dk1" bg2="lt2" tx2="dk2" accent1="accent1" accent2="accent2" accent3="accent3" accent4="accent4" accent5="accent5" accent6="accent6" hlink="hlink" folHlink="folHlink"/>
  <p:hf hdr="0" ftr="0"/>
  <p:notesStyle>
    <a:lvl1pPr marL="171450" indent="-171450" algn="l" rtl="0" eaLnBrk="0" fontAlgn="base" hangingPunct="0">
      <a:spcBef>
        <a:spcPct val="30000"/>
      </a:spcBef>
      <a:spcAft>
        <a:spcPct val="0"/>
      </a:spcAft>
      <a:buFont typeface="Arial" charset="0"/>
      <a:buChar char="•"/>
      <a:defRPr sz="1200" kern="1200">
        <a:solidFill>
          <a:schemeClr val="tx1"/>
        </a:solidFill>
        <a:latin typeface="Arial" charset="0"/>
        <a:ea typeface="MS PGothic" pitchFamily="34" charset="-128"/>
        <a:cs typeface="ＭＳ Ｐゴシック" pitchFamily="-112" charset="-128"/>
      </a:defRPr>
    </a:lvl1pPr>
    <a:lvl2pPr marL="628650" indent="-171450" algn="l" rtl="0" eaLnBrk="0" fontAlgn="base" hangingPunct="0">
      <a:spcBef>
        <a:spcPct val="30000"/>
      </a:spcBef>
      <a:spcAft>
        <a:spcPct val="0"/>
      </a:spcAft>
      <a:buFont typeface="Arial" charset="0"/>
      <a:buChar char="‒"/>
      <a:defRPr sz="1200" kern="1200">
        <a:solidFill>
          <a:schemeClr val="tx1"/>
        </a:solidFill>
        <a:latin typeface="Arial" charset="0"/>
        <a:ea typeface="MS PGothic" pitchFamily="34" charset="-128"/>
        <a:cs typeface="+mn-cs"/>
      </a:defRPr>
    </a:lvl2pPr>
    <a:lvl3pPr marL="1085850" indent="-171450" algn="l" rtl="0" eaLnBrk="0" fontAlgn="base" hangingPunct="0">
      <a:spcBef>
        <a:spcPct val="30000"/>
      </a:spcBef>
      <a:spcAft>
        <a:spcPct val="0"/>
      </a:spcAft>
      <a:buFont typeface="Arial" charset="0"/>
      <a:buChar char="•"/>
      <a:defRPr sz="1200" kern="1200">
        <a:solidFill>
          <a:schemeClr val="tx1"/>
        </a:solidFill>
        <a:latin typeface="Arial" charset="0"/>
        <a:ea typeface="MS PGothic" pitchFamily="34" charset="-128"/>
        <a:cs typeface="+mn-cs"/>
      </a:defRPr>
    </a:lvl3pPr>
    <a:lvl4pPr marL="1543050" indent="-171450" algn="l" rtl="0" eaLnBrk="0" fontAlgn="base" hangingPunct="0">
      <a:spcBef>
        <a:spcPct val="30000"/>
      </a:spcBef>
      <a:spcAft>
        <a:spcPct val="0"/>
      </a:spcAft>
      <a:buFont typeface="Arial" charset="0"/>
      <a:buChar char="‒"/>
      <a:defRPr sz="1200" kern="1200">
        <a:solidFill>
          <a:schemeClr val="tx1"/>
        </a:solidFill>
        <a:latin typeface="Arial" charset="0"/>
        <a:ea typeface="MS PGothic" pitchFamily="34" charset="-128"/>
        <a:cs typeface="+mn-cs"/>
      </a:defRPr>
    </a:lvl4pPr>
    <a:lvl5pPr marL="2000250" indent="-171450" algn="l" rtl="0" eaLnBrk="0" fontAlgn="base" hangingPunct="0">
      <a:spcBef>
        <a:spcPct val="30000"/>
      </a:spcBef>
      <a:spcAft>
        <a:spcPct val="0"/>
      </a:spcAft>
      <a:buFont typeface="Arial" charset="0"/>
      <a:buChar char="•"/>
      <a:defRPr sz="1200" kern="1200">
        <a:solidFill>
          <a:schemeClr val="tx1"/>
        </a:solidFill>
        <a:latin typeface="Arial"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defRPr/>
            </a:pPr>
            <a:fld id="{EAB7CB22-7AE6-48FC-AE03-08563FA443D4}" type="datetime1">
              <a:rPr lang="en-US" smtClean="0"/>
              <a:pPr eaLnBrk="1" hangingPunct="1">
                <a:defRPr/>
              </a:pPr>
              <a:t>3/4/17</a:t>
            </a:fld>
            <a:endParaRPr lang="en-US" smtClean="0"/>
          </a:p>
        </p:txBody>
      </p:sp>
      <p:sp>
        <p:nvSpPr>
          <p:cNvPr id="1536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charset="-128"/>
              </a:defRPr>
            </a:lvl1pPr>
            <a:lvl2pPr marL="742950" indent="-285750" eaLnBrk="0" hangingPunct="0">
              <a:defRPr>
                <a:solidFill>
                  <a:schemeClr val="tx1"/>
                </a:solidFill>
                <a:latin typeface="Arial" charset="0"/>
                <a:ea typeface="MS PGothic" charset="-128"/>
              </a:defRPr>
            </a:lvl2pPr>
            <a:lvl3pPr marL="1143000" indent="-228600" eaLnBrk="0" hangingPunct="0">
              <a:defRPr>
                <a:solidFill>
                  <a:schemeClr val="tx1"/>
                </a:solidFill>
                <a:latin typeface="Arial" charset="0"/>
                <a:ea typeface="MS PGothic" charset="-128"/>
              </a:defRPr>
            </a:lvl3pPr>
            <a:lvl4pPr marL="1600200" indent="-228600" eaLnBrk="0" hangingPunct="0">
              <a:defRPr>
                <a:solidFill>
                  <a:schemeClr val="tx1"/>
                </a:solidFill>
                <a:latin typeface="Arial" charset="0"/>
                <a:ea typeface="MS PGothic" charset="-128"/>
              </a:defRPr>
            </a:lvl4pPr>
            <a:lvl5pPr marL="2057400" indent="-228600" eaLnBrk="0" hangingPunct="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pPr eaLnBrk="1" hangingPunct="1"/>
            <a:fld id="{660A6F34-03E5-674D-A789-4015A9224CE4}" type="slidenum">
              <a:rPr lang="en-US" altLang="x-none"/>
              <a:pPr eaLnBrk="1" hangingPunct="1"/>
              <a:t>1</a:t>
            </a:fld>
            <a:endParaRPr lang="en-US" altLang="x-none"/>
          </a:p>
        </p:txBody>
      </p:sp>
      <p:sp>
        <p:nvSpPr>
          <p:cNvPr id="15364" name="Rectangle 2"/>
          <p:cNvSpPr>
            <a:spLocks noGrp="1" noRot="1" noChangeAspect="1" noChangeArrowheads="1" noTextEdit="1"/>
          </p:cNvSpPr>
          <p:nvPr>
            <p:ph type="sldImg"/>
          </p:nvPr>
        </p:nvSpPr>
        <p:spPr>
          <a:xfrm>
            <a:off x="303213" y="533400"/>
            <a:ext cx="6415087" cy="4811713"/>
          </a:xfrm>
          <a:ln/>
        </p:spPr>
      </p:sp>
      <p:sp>
        <p:nvSpPr>
          <p:cNvPr id="153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x-none" altLang="x-none">
              <a:ea typeface="MS PGothic"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3"/>
          <p:cNvSpPr>
            <a:spLocks noGrp="1" noChangeArrowheads="1"/>
          </p:cNvSpPr>
          <p:nvPr>
            <p:ph type="body" idx="1"/>
          </p:nvPr>
        </p:nvSpPr>
        <p:spPr>
          <a:xfrm>
            <a:off x="206376" y="4114800"/>
            <a:ext cx="6651625" cy="488791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r>
              <a:rPr lang="en-US" altLang="en-US" sz="1300" dirty="0">
                <a:latin typeface="Arial" pitchFamily="34" charset="0"/>
              </a:rPr>
              <a:t>We at NIEHS are one of 27 institutes and centers of the National Institutes of Health, the only one not headquartered at the Bethesda, MD campus.  Our campus and headquarters is located in Research Triangle Park, North Carolina.  </a:t>
            </a:r>
          </a:p>
          <a:p>
            <a:pPr>
              <a:spcBef>
                <a:spcPct val="0"/>
              </a:spcBef>
            </a:pPr>
            <a:endParaRPr lang="en-US" altLang="en-US" sz="800" dirty="0">
              <a:latin typeface="Arial" pitchFamily="34" charset="0"/>
            </a:endParaRPr>
          </a:p>
          <a:p>
            <a:pPr>
              <a:spcBef>
                <a:spcPct val="0"/>
              </a:spcBef>
            </a:pPr>
            <a:r>
              <a:rPr lang="en-US" altLang="en-US" sz="1300" dirty="0">
                <a:latin typeface="Arial" pitchFamily="34" charset="0"/>
              </a:rPr>
              <a:t>We are the premier environmental health sciences research institution in the world, with both intramural laboratories and extramural funding programs.  Like most of our sister NIH institutes, the greatest share of our funding goes to support our extramural research and training activities in universities and research institutions across the nation.  We also provide the headquarters and leadership, and most of the funding, for the National Toxicology Program.</a:t>
            </a:r>
          </a:p>
          <a:p>
            <a:pPr>
              <a:spcBef>
                <a:spcPct val="0"/>
              </a:spcBef>
            </a:pPr>
            <a:endParaRPr lang="en-US" altLang="en-US" sz="800" dirty="0">
              <a:latin typeface="Arial" pitchFamily="34" charset="0"/>
            </a:endParaRPr>
          </a:p>
          <a:p>
            <a:pPr lvl="1">
              <a:spcBef>
                <a:spcPct val="0"/>
              </a:spcBef>
            </a:pPr>
            <a:r>
              <a:rPr lang="en-US" altLang="en-US" sz="1300" dirty="0">
                <a:latin typeface="Arial" pitchFamily="34" charset="0"/>
              </a:rPr>
              <a:t>NIEHS is unique at the NIH because we are the only one whose research has a primary focus on preventing disease, rather than diagnosing and treating it.  We do conduct clinical research as well, but we are different from the rest of NIH in our understanding of, and commitment to, prevention and public health.</a:t>
            </a:r>
          </a:p>
          <a:p>
            <a:pPr>
              <a:spcBef>
                <a:spcPct val="0"/>
              </a:spcBef>
            </a:pPr>
            <a:endParaRPr lang="en-US" altLang="en-US" sz="1300" dirty="0">
              <a:latin typeface="Arial" pitchFamily="34" charset="0"/>
            </a:endParaRPr>
          </a:p>
          <a:p>
            <a:endParaRPr lang="en-US" altLang="en-US" sz="1300" dirty="0">
              <a:latin typeface="Arial" pitchFamily="34" charset="0"/>
            </a:endParaRPr>
          </a:p>
        </p:txBody>
      </p:sp>
      <p:sp>
        <p:nvSpPr>
          <p:cNvPr id="49154" name="Slide Image Placeholder 2"/>
          <p:cNvSpPr>
            <a:spLocks noGrp="1" noRot="1" noChangeAspect="1" noTextEdit="1"/>
          </p:cNvSpPr>
          <p:nvPr>
            <p:ph type="sldImg"/>
          </p:nvPr>
        </p:nvSpPr>
        <p:spPr>
          <a:xfrm>
            <a:off x="1068388" y="339725"/>
            <a:ext cx="4670425" cy="3503613"/>
          </a:xfrm>
          <a:ln/>
        </p:spPr>
      </p:sp>
    </p:spTree>
    <p:extLst>
      <p:ext uri="{BB962C8B-B14F-4D97-AF65-F5344CB8AC3E}">
        <p14:creationId xmlns:p14="http://schemas.microsoft.com/office/powerpoint/2010/main" val="850220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625" y="533400"/>
            <a:ext cx="6416675" cy="4811713"/>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4219A402-BC97-4F2B-ACF4-5DE2960EF7A3}" type="datetime1">
              <a:rPr lang="en-US" smtClean="0"/>
              <a:pPr>
                <a:defRPr/>
              </a:pPr>
              <a:t>3/4/17</a:t>
            </a:fld>
            <a:endParaRPr lang="en-US" dirty="0"/>
          </a:p>
        </p:txBody>
      </p:sp>
      <p:sp>
        <p:nvSpPr>
          <p:cNvPr id="5" name="Slide Number Placeholder 4"/>
          <p:cNvSpPr>
            <a:spLocks noGrp="1"/>
          </p:cNvSpPr>
          <p:nvPr>
            <p:ph type="sldNum" sz="quarter" idx="11"/>
          </p:nvPr>
        </p:nvSpPr>
        <p:spPr/>
        <p:txBody>
          <a:bodyPr/>
          <a:lstStyle/>
          <a:p>
            <a:pPr>
              <a:defRPr/>
            </a:pPr>
            <a:fld id="{D772AFC4-AE52-4FC8-B441-AC390347EA76}" type="slidenum">
              <a:rPr lang="en-US" smtClean="0"/>
              <a:pPr>
                <a:defRPr/>
              </a:pPr>
              <a:t>4</a:t>
            </a:fld>
            <a:endParaRPr lang="en-US" dirty="0"/>
          </a:p>
        </p:txBody>
      </p:sp>
    </p:spTree>
    <p:extLst>
      <p:ext uri="{BB962C8B-B14F-4D97-AF65-F5344CB8AC3E}">
        <p14:creationId xmlns:p14="http://schemas.microsoft.com/office/powerpoint/2010/main" val="807055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48220BDC-D78B-DE4F-ACB7-197780B32785}" type="datetime1">
              <a:rPr lang="en-US" smtClean="0"/>
              <a:pPr>
                <a:defRPr/>
              </a:pPr>
              <a:t>3/3/17</a:t>
            </a:fld>
            <a:endParaRPr lang="en-US"/>
          </a:p>
        </p:txBody>
      </p:sp>
      <p:sp>
        <p:nvSpPr>
          <p:cNvPr id="5" name="Slide Number Placeholder 4"/>
          <p:cNvSpPr>
            <a:spLocks noGrp="1"/>
          </p:cNvSpPr>
          <p:nvPr>
            <p:ph type="sldNum" sz="quarter" idx="11"/>
          </p:nvPr>
        </p:nvSpPr>
        <p:spPr/>
        <p:txBody>
          <a:bodyPr/>
          <a:lstStyle/>
          <a:p>
            <a:fld id="{1231F1CE-D472-B044-9BDA-ADC6EC0A3C56}" type="slidenum">
              <a:rPr lang="en-US" altLang="x-none" smtClean="0"/>
              <a:pPr/>
              <a:t>9</a:t>
            </a:fld>
            <a:endParaRPr lang="en-US" altLang="x-none"/>
          </a:p>
        </p:txBody>
      </p:sp>
    </p:spTree>
    <p:extLst>
      <p:ext uri="{BB962C8B-B14F-4D97-AF65-F5344CB8AC3E}">
        <p14:creationId xmlns:p14="http://schemas.microsoft.com/office/powerpoint/2010/main" val="1987454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www.telegraph.co.uk</a:t>
            </a:r>
            <a:r>
              <a:rPr lang="en-US" dirty="0" smtClean="0"/>
              <a:t>/news/</a:t>
            </a:r>
            <a:r>
              <a:rPr lang="en-US" dirty="0" err="1" smtClean="0"/>
              <a:t>worldnews</a:t>
            </a:r>
            <a:r>
              <a:rPr lang="en-US" dirty="0" smtClean="0"/>
              <a:t>/</a:t>
            </a:r>
            <a:r>
              <a:rPr lang="en-US" dirty="0" err="1" smtClean="0"/>
              <a:t>asia</a:t>
            </a:r>
            <a:r>
              <a:rPr lang="en-US" dirty="0" smtClean="0"/>
              <a:t>/</a:t>
            </a:r>
            <a:r>
              <a:rPr lang="en-US" dirty="0" err="1" smtClean="0"/>
              <a:t>india</a:t>
            </a:r>
            <a:r>
              <a:rPr lang="en-US" dirty="0" smtClean="0"/>
              <a:t>/11636124/</a:t>
            </a:r>
            <a:r>
              <a:rPr lang="en-US" dirty="0" err="1" smtClean="0"/>
              <a:t>Indias-extreme-heat-wave-in-pictures.html?frame</a:t>
            </a:r>
            <a:r>
              <a:rPr lang="en-US" dirty="0" smtClean="0"/>
              <a:t>=3321137</a:t>
            </a:r>
          </a:p>
          <a:p>
            <a:endParaRPr lang="en-US" dirty="0"/>
          </a:p>
        </p:txBody>
      </p:sp>
      <p:sp>
        <p:nvSpPr>
          <p:cNvPr id="4" name="Date Placeholder 3"/>
          <p:cNvSpPr>
            <a:spLocks noGrp="1"/>
          </p:cNvSpPr>
          <p:nvPr>
            <p:ph type="dt" idx="10"/>
          </p:nvPr>
        </p:nvSpPr>
        <p:spPr/>
        <p:txBody>
          <a:bodyPr/>
          <a:lstStyle/>
          <a:p>
            <a:pPr>
              <a:defRPr/>
            </a:pPr>
            <a:fld id="{48220BDC-D78B-DE4F-ACB7-197780B32785}" type="datetime1">
              <a:rPr lang="en-US" smtClean="0"/>
              <a:pPr>
                <a:defRPr/>
              </a:pPr>
              <a:t>3/3/17</a:t>
            </a:fld>
            <a:endParaRPr lang="en-US"/>
          </a:p>
        </p:txBody>
      </p:sp>
      <p:sp>
        <p:nvSpPr>
          <p:cNvPr id="5" name="Slide Number Placeholder 4"/>
          <p:cNvSpPr>
            <a:spLocks noGrp="1"/>
          </p:cNvSpPr>
          <p:nvPr>
            <p:ph type="sldNum" sz="quarter" idx="11"/>
          </p:nvPr>
        </p:nvSpPr>
        <p:spPr/>
        <p:txBody>
          <a:bodyPr/>
          <a:lstStyle/>
          <a:p>
            <a:fld id="{1231F1CE-D472-B044-9BDA-ADC6EC0A3C56}" type="slidenum">
              <a:rPr lang="en-US" altLang="x-none" smtClean="0"/>
              <a:pPr/>
              <a:t>11</a:t>
            </a:fld>
            <a:endParaRPr lang="en-US" altLang="x-none"/>
          </a:p>
        </p:txBody>
      </p:sp>
    </p:spTree>
    <p:extLst>
      <p:ext uri="{BB962C8B-B14F-4D97-AF65-F5344CB8AC3E}">
        <p14:creationId xmlns:p14="http://schemas.microsoft.com/office/powerpoint/2010/main" val="1827641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7895" eaLnBrk="0" hangingPunct="0">
              <a:defRPr>
                <a:solidFill>
                  <a:schemeClr val="tx1"/>
                </a:solidFill>
                <a:latin typeface="Arial" pitchFamily="34" charset="0"/>
              </a:defRPr>
            </a:lvl1pPr>
            <a:lvl2pPr marL="755225" indent="-290471" defTabSz="927895" eaLnBrk="0" hangingPunct="0">
              <a:defRPr>
                <a:solidFill>
                  <a:schemeClr val="tx1"/>
                </a:solidFill>
                <a:latin typeface="Arial" pitchFamily="34" charset="0"/>
              </a:defRPr>
            </a:lvl2pPr>
            <a:lvl3pPr marL="1161885" indent="-232377" defTabSz="927895" eaLnBrk="0" hangingPunct="0">
              <a:defRPr>
                <a:solidFill>
                  <a:schemeClr val="tx1"/>
                </a:solidFill>
                <a:latin typeface="Arial" pitchFamily="34" charset="0"/>
              </a:defRPr>
            </a:lvl3pPr>
            <a:lvl4pPr marL="1626639" indent="-232377" defTabSz="927895" eaLnBrk="0" hangingPunct="0">
              <a:defRPr>
                <a:solidFill>
                  <a:schemeClr val="tx1"/>
                </a:solidFill>
                <a:latin typeface="Arial" pitchFamily="34" charset="0"/>
              </a:defRPr>
            </a:lvl4pPr>
            <a:lvl5pPr marL="2091394" indent="-232377" defTabSz="927895" eaLnBrk="0" hangingPunct="0">
              <a:defRPr>
                <a:solidFill>
                  <a:schemeClr val="tx1"/>
                </a:solidFill>
                <a:latin typeface="Arial" pitchFamily="34" charset="0"/>
              </a:defRPr>
            </a:lvl5pPr>
            <a:lvl6pPr marL="2556148" indent="-232377" defTabSz="927895" eaLnBrk="0" fontAlgn="base" hangingPunct="0">
              <a:spcBef>
                <a:spcPct val="0"/>
              </a:spcBef>
              <a:spcAft>
                <a:spcPct val="0"/>
              </a:spcAft>
              <a:defRPr>
                <a:solidFill>
                  <a:schemeClr val="tx1"/>
                </a:solidFill>
                <a:latin typeface="Arial" pitchFamily="34" charset="0"/>
              </a:defRPr>
            </a:lvl6pPr>
            <a:lvl7pPr marL="3020902" indent="-232377" defTabSz="927895" eaLnBrk="0" fontAlgn="base" hangingPunct="0">
              <a:spcBef>
                <a:spcPct val="0"/>
              </a:spcBef>
              <a:spcAft>
                <a:spcPct val="0"/>
              </a:spcAft>
              <a:defRPr>
                <a:solidFill>
                  <a:schemeClr val="tx1"/>
                </a:solidFill>
                <a:latin typeface="Arial" pitchFamily="34" charset="0"/>
              </a:defRPr>
            </a:lvl7pPr>
            <a:lvl8pPr marL="3485656" indent="-232377" defTabSz="927895" eaLnBrk="0" fontAlgn="base" hangingPunct="0">
              <a:spcBef>
                <a:spcPct val="0"/>
              </a:spcBef>
              <a:spcAft>
                <a:spcPct val="0"/>
              </a:spcAft>
              <a:defRPr>
                <a:solidFill>
                  <a:schemeClr val="tx1"/>
                </a:solidFill>
                <a:latin typeface="Arial" pitchFamily="34" charset="0"/>
              </a:defRPr>
            </a:lvl8pPr>
            <a:lvl9pPr marL="3950410" indent="-232377" defTabSz="927895"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fld id="{0E3B0B89-4AF0-48F7-B891-DC69C4AE33CF}" type="slidenum">
              <a:rPr lang="en-US" altLang="en-US" smtClean="0">
                <a:solidFill>
                  <a:prstClr val="black"/>
                </a:solidFill>
                <a:latin typeface="Calibri" pitchFamily="34" charset="0"/>
              </a:rPr>
              <a:pPr eaLnBrk="1" fontAlgn="base" hangingPunct="1">
                <a:spcBef>
                  <a:spcPct val="0"/>
                </a:spcBef>
                <a:spcAft>
                  <a:spcPct val="0"/>
                </a:spcAft>
              </a:pPr>
              <a:t>13</a:t>
            </a:fld>
            <a:endParaRPr lang="en-US" altLang="en-US" smtClean="0">
              <a:solidFill>
                <a:prstClr val="black"/>
              </a:solidFill>
              <a:latin typeface="Calibri" pitchFamily="34" charset="0"/>
            </a:endParaRPr>
          </a:p>
        </p:txBody>
      </p:sp>
      <p:sp>
        <p:nvSpPr>
          <p:cNvPr id="8195" name="Rectangle 2"/>
          <p:cNvSpPr>
            <a:spLocks noGrp="1" noRot="1" noChangeAspect="1" noChangeArrowheads="1" noTextEdit="1"/>
          </p:cNvSpPr>
          <p:nvPr>
            <p:ph type="sldImg"/>
          </p:nvPr>
        </p:nvSpPr>
        <p:spPr bwMode="auto">
          <a:xfrm>
            <a:off x="292100" y="531813"/>
            <a:ext cx="6400800" cy="48006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249549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SMALLER VERSION</a:t>
            </a:r>
          </a:p>
          <a:p>
            <a:r>
              <a:rPr lang="en-US" dirty="0" smtClean="0"/>
              <a:t>Internationally,</a:t>
            </a:r>
            <a:r>
              <a:rPr lang="en-US" baseline="0" dirty="0" smtClean="0"/>
              <a:t> the NIHHIS network is active in India and Africa. Nascent partnerships in these areas are leading to improved understanding of approaches to heat health that can be shared in other countries including the US. We are eager to grow this network internationally, and SASCOF is one of many fora we hope to engage partners within. We hope that conversations started at SASCOF can grow this network.</a:t>
            </a:r>
          </a:p>
          <a:p>
            <a:endParaRPr lang="en-US" baseline="0" dirty="0" smtClean="0"/>
          </a:p>
          <a:p>
            <a:r>
              <a:rPr lang="en-US" baseline="0" dirty="0" smtClean="0"/>
              <a:t>Within the United States, engagements exist in many regions.</a:t>
            </a:r>
          </a:p>
          <a:p>
            <a:pPr marL="165449" indent="-165449"/>
            <a:r>
              <a:rPr lang="en-US" baseline="0" dirty="0" smtClean="0"/>
              <a:t>In the Southwest, the Rio Grande Bravo (RGB) pilot, which addresses the heat health risk of hot and arid climates along a rural to urban gradient, is centered in El Paso, Texas. It is designed to be trans-boundary – engaging communities on both sides of the </a:t>
            </a:r>
            <a:r>
              <a:rPr lang="en-US" baseline="0" dirty="0" err="1" smtClean="0"/>
              <a:t>US:Mexico</a:t>
            </a:r>
            <a:r>
              <a:rPr lang="en-US" baseline="0" dirty="0" smtClean="0"/>
              <a:t> border to reduce risk and share knowledge. This pilot is in the process of planning a workshop to flesh out the shared common questions from the NIHHIS framework - to develop them into structured and specific work streams with research questions and information products and services as outcomes.</a:t>
            </a:r>
          </a:p>
          <a:p>
            <a:pPr marL="165449" indent="-165449"/>
            <a:r>
              <a:rPr lang="en-US" baseline="0" dirty="0" smtClean="0"/>
              <a:t>The Northeast pilot is rapidly following the progress of the RGB pilot, and will also address urban issues such as the heat island effect in New York City and long term planning and design questions for such as city.</a:t>
            </a:r>
          </a:p>
          <a:p>
            <a:pPr marL="165449" indent="-165449"/>
            <a:r>
              <a:rPr lang="en-US" baseline="0" dirty="0" smtClean="0"/>
              <a:t>Additional pilots are in development in the Southeast, West, and Midwest.</a:t>
            </a:r>
            <a:endParaRPr lang="en-US" dirty="0"/>
          </a:p>
        </p:txBody>
      </p:sp>
      <p:sp>
        <p:nvSpPr>
          <p:cNvPr id="4" name="Slide Number Placeholder 3"/>
          <p:cNvSpPr>
            <a:spLocks noGrp="1"/>
          </p:cNvSpPr>
          <p:nvPr>
            <p:ph type="sldNum" idx="10"/>
          </p:nvPr>
        </p:nvSpPr>
        <p:spPr/>
        <p:txBody>
          <a:bodyPr/>
          <a:lstStyle/>
          <a:p>
            <a:pPr>
              <a:buSzPct val="25000"/>
            </a:pPr>
            <a:fld id="{00000000-1234-1234-1234-123412341234}" type="slidenum">
              <a:rPr lang="en-US" smtClean="0">
                <a:solidFill>
                  <a:prstClr val="black"/>
                </a:solidFill>
                <a:latin typeface="Calibri"/>
              </a:rPr>
              <a:pPr>
                <a:buSzPct val="25000"/>
              </a:pPr>
              <a:t>17</a:t>
            </a:fld>
            <a:endParaRPr lang="en-US">
              <a:solidFill>
                <a:prstClr val="black"/>
              </a:solidFill>
              <a:latin typeface="Calibri"/>
            </a:endParaRPr>
          </a:p>
        </p:txBody>
      </p:sp>
    </p:spTree>
    <p:extLst>
      <p:ext uri="{BB962C8B-B14F-4D97-AF65-F5344CB8AC3E}">
        <p14:creationId xmlns:p14="http://schemas.microsoft.com/office/powerpoint/2010/main" val="1874843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48220BDC-D78B-DE4F-ACB7-197780B32785}" type="datetime1">
              <a:rPr lang="en-US" smtClean="0"/>
              <a:pPr>
                <a:defRPr/>
              </a:pPr>
              <a:t>3/6/17</a:t>
            </a:fld>
            <a:endParaRPr lang="en-US"/>
          </a:p>
        </p:txBody>
      </p:sp>
      <p:sp>
        <p:nvSpPr>
          <p:cNvPr id="5" name="Slide Number Placeholder 4"/>
          <p:cNvSpPr>
            <a:spLocks noGrp="1"/>
          </p:cNvSpPr>
          <p:nvPr>
            <p:ph type="sldNum" sz="quarter" idx="11"/>
          </p:nvPr>
        </p:nvSpPr>
        <p:spPr/>
        <p:txBody>
          <a:bodyPr/>
          <a:lstStyle/>
          <a:p>
            <a:fld id="{1231F1CE-D472-B044-9BDA-ADC6EC0A3C56}" type="slidenum">
              <a:rPr lang="en-US" altLang="x-none" smtClean="0"/>
              <a:pPr/>
              <a:t>22</a:t>
            </a:fld>
            <a:endParaRPr lang="en-US" altLang="x-none"/>
          </a:p>
        </p:txBody>
      </p:sp>
    </p:spTree>
    <p:extLst>
      <p:ext uri="{BB962C8B-B14F-4D97-AF65-F5344CB8AC3E}">
        <p14:creationId xmlns:p14="http://schemas.microsoft.com/office/powerpoint/2010/main" val="1390472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20713"/>
            <a:ext cx="6308725" cy="4730750"/>
          </a:xfrm>
        </p:spPr>
      </p:sp>
      <p:sp>
        <p:nvSpPr>
          <p:cNvPr id="4" name="Date Placeholder 3"/>
          <p:cNvSpPr>
            <a:spLocks noGrp="1"/>
          </p:cNvSpPr>
          <p:nvPr>
            <p:ph type="dt" idx="10"/>
          </p:nvPr>
        </p:nvSpPr>
        <p:spPr/>
        <p:txBody>
          <a:bodyPr/>
          <a:lstStyle/>
          <a:p>
            <a:pPr>
              <a:defRPr/>
            </a:pPr>
            <a:fld id="{15E449AE-D230-4D38-BD30-DD0378792DF5}" type="datetime1">
              <a:rPr lang="en-US" smtClean="0"/>
              <a:pPr>
                <a:defRPr/>
              </a:pPr>
              <a:t>3/1/17</a:t>
            </a:fld>
            <a:endParaRPr lang="en-US"/>
          </a:p>
        </p:txBody>
      </p:sp>
      <p:sp>
        <p:nvSpPr>
          <p:cNvPr id="5" name="Slide Number Placeholder 4"/>
          <p:cNvSpPr>
            <a:spLocks noGrp="1"/>
          </p:cNvSpPr>
          <p:nvPr>
            <p:ph type="sldNum" sz="quarter" idx="11"/>
          </p:nvPr>
        </p:nvSpPr>
        <p:spPr/>
        <p:txBody>
          <a:bodyPr/>
          <a:lstStyle/>
          <a:p>
            <a:pPr>
              <a:defRPr/>
            </a:pPr>
            <a:fld id="{6408072E-3257-49AE-B1A0-9C26E8D39945}" type="slidenum">
              <a:rPr lang="en-US" smtClean="0"/>
              <a:pPr>
                <a:defRPr/>
              </a:pPr>
              <a:t>23</a:t>
            </a:fld>
            <a:endParaRPr lang="en-US"/>
          </a:p>
        </p:txBody>
      </p:sp>
    </p:spTree>
    <p:extLst>
      <p:ext uri="{BB962C8B-B14F-4D97-AF65-F5344CB8AC3E}">
        <p14:creationId xmlns:p14="http://schemas.microsoft.com/office/powerpoint/2010/main" val="1353454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858963" y="6459538"/>
            <a:ext cx="5426075"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7160" bIns="91440" anchor="b">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lnSpc>
                <a:spcPct val="90000"/>
              </a:lnSpc>
              <a:defRPr/>
            </a:pPr>
            <a:r>
              <a:rPr lang="en-US" sz="1100" smtClean="0">
                <a:cs typeface="Arial" charset="0"/>
              </a:rPr>
              <a:t> National Institutes of Health • U.S. Department of Health and Human Services</a:t>
            </a:r>
          </a:p>
        </p:txBody>
      </p:sp>
      <p:pic>
        <p:nvPicPr>
          <p:cNvPr id="5"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3513"/>
            <a:ext cx="88392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57175" y="1846263"/>
            <a:ext cx="8629650" cy="1470025"/>
          </a:xfrm>
          <a:noFill/>
          <a:ln w="9525">
            <a:noFill/>
            <a:miter lim="800000"/>
            <a:headEnd/>
            <a:tailEnd/>
          </a:ln>
        </p:spPr>
        <p:txBody>
          <a:bodyPr anchor="b"/>
          <a:lstStyle>
            <a:lvl1pPr algn="ctr">
              <a:defRPr lang="en-US" sz="4300">
                <a:latin typeface="Arial Narrow" pitchFamily="34" charset="0"/>
              </a:defRPr>
            </a:lvl1pPr>
          </a:lstStyle>
          <a:p>
            <a:pPr lvl="0"/>
            <a:r>
              <a:rPr lang="en-US" smtClean="0"/>
              <a:t>Click to edit Master title style</a:t>
            </a:r>
            <a:endParaRPr lang="en-US" dirty="0"/>
          </a:p>
        </p:txBody>
      </p:sp>
      <p:sp>
        <p:nvSpPr>
          <p:cNvPr id="3075" name="Rectangle 3"/>
          <p:cNvSpPr>
            <a:spLocks noGrp="1" noChangeArrowheads="1"/>
          </p:cNvSpPr>
          <p:nvPr>
            <p:ph type="subTitle" idx="1"/>
          </p:nvPr>
        </p:nvSpPr>
        <p:spPr>
          <a:xfrm>
            <a:off x="265122" y="3500438"/>
            <a:ext cx="8613756" cy="1752600"/>
          </a:xfrm>
          <a:noFill/>
          <a:ln w="9525">
            <a:noFill/>
            <a:miter lim="800000"/>
            <a:headEnd/>
            <a:tailEnd/>
          </a:ln>
        </p:spPr>
        <p:txBody>
          <a:bodyPr/>
          <a:lstStyle>
            <a:lvl1pPr marL="0" indent="0" algn="ctr">
              <a:buNone/>
              <a:defRPr lang="en-US" sz="2600" b="1" dirty="0">
                <a:latin typeface="Arial" pitchFamily="34" charset="0"/>
                <a:ea typeface="ＭＳ Ｐゴシック" charset="-128"/>
              </a:defRPr>
            </a:lvl1pPr>
          </a:lstStyle>
          <a:p>
            <a:pPr lvl="0"/>
            <a:r>
              <a:rPr lang="en-US" smtClean="0"/>
              <a:t>Click to edit Master subtitle style</a:t>
            </a:r>
            <a:endParaRPr lang="en-US" dirty="0"/>
          </a:p>
        </p:txBody>
      </p:sp>
    </p:spTree>
    <p:extLst>
      <p:ext uri="{BB962C8B-B14F-4D97-AF65-F5344CB8AC3E}">
        <p14:creationId xmlns:p14="http://schemas.microsoft.com/office/powerpoint/2010/main" val="1161558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616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and Content No NIH-HH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1613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903103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reserve="1">
  <p:cSld name="Title Only no NIH-HH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18328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9339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049338"/>
            <a:ext cx="3962400" cy="48815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049338"/>
            <a:ext cx="3962400" cy="48815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7845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CEABFE-E236-4C45-AA34-B63DABF51C0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ED4538-ACAD-419D-9AF7-AA5661532181}" type="datetimeFigureOut">
              <a:rPr lang="en-US" smtClean="0">
                <a:solidFill>
                  <a:prstClr val="black">
                    <a:tint val="75000"/>
                  </a:prstClr>
                </a:solidFill>
              </a:rPr>
              <a:pPr/>
              <a:t>3/4/17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CEABFE-E236-4C45-AA34-B63DABF51C0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ED4538-ACAD-419D-9AF7-AA5661532181}" type="datetimeFigureOut">
              <a:rPr lang="en-US" smtClean="0">
                <a:solidFill>
                  <a:prstClr val="black">
                    <a:tint val="75000"/>
                  </a:prstClr>
                </a:solidFill>
              </a:rPr>
              <a:pPr/>
              <a:t>3/4/17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CEABFE-E236-4C45-AA34-B63DABF51C0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lnSpc>
                <a:spcPct val="90000"/>
              </a:lnSpc>
              <a:defRPr/>
            </a:lvl1pPr>
            <a:lvl2pPr>
              <a:lnSpc>
                <a:spcPct val="90000"/>
              </a:lnSpc>
              <a:spcBef>
                <a:spcPts val="1400"/>
              </a:spcBef>
              <a:defRPr/>
            </a:lvl2pPr>
            <a:lvl3pPr>
              <a:lnSpc>
                <a:spcPct val="90000"/>
              </a:lnSpc>
              <a:spcBef>
                <a:spcPts val="900"/>
              </a:spcBef>
              <a:defRPr/>
            </a:lvl3pPr>
            <a:lvl4pPr>
              <a:lnSpc>
                <a:spcPct val="90000"/>
              </a:lnSpc>
              <a:spcBef>
                <a:spcPts val="600"/>
              </a:spcBef>
              <a:defRPr/>
            </a:lvl4pPr>
            <a:lvl5pPr>
              <a:lnSpc>
                <a:spcPct val="90000"/>
              </a:lnSpc>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5518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ED4538-ACAD-419D-9AF7-AA5661532181}" type="datetimeFigureOut">
              <a:rPr lang="en-US" smtClean="0">
                <a:solidFill>
                  <a:prstClr val="black">
                    <a:tint val="75000"/>
                  </a:prstClr>
                </a:solidFill>
              </a:rPr>
              <a:pPr/>
              <a:t>3/4/17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CCEABFE-E236-4C45-AA34-B63DABF51C0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CCEABFE-E236-4C45-AA34-B63DABF51C07}"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ED4538-ACAD-419D-9AF7-AA5661532181}" type="datetimeFigureOut">
              <a:rPr lang="en-US" smtClean="0">
                <a:solidFill>
                  <a:prstClr val="black">
                    <a:tint val="75000"/>
                  </a:prstClr>
                </a:solidFill>
              </a:rPr>
              <a:pPr/>
              <a:t>3/4/17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CEABFE-E236-4C45-AA34-B63DABF51C0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ED4538-ACAD-419D-9AF7-AA5661532181}" type="datetimeFigureOut">
              <a:rPr lang="en-US" smtClean="0">
                <a:solidFill>
                  <a:prstClr val="black">
                    <a:tint val="75000"/>
                  </a:prstClr>
                </a:solidFill>
              </a:rPr>
              <a:pPr/>
              <a:t>3/4/17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CEABFE-E236-4C45-AA34-B63DABF51C0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ED4538-ACAD-419D-9AF7-AA5661532181}" type="datetimeFigureOut">
              <a:rPr lang="en-US" smtClean="0">
                <a:solidFill>
                  <a:prstClr val="black">
                    <a:tint val="75000"/>
                  </a:prstClr>
                </a:solidFill>
              </a:rPr>
              <a:pPr/>
              <a:t>3/4/17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CEABFE-E236-4C45-AA34-B63DABF51C0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ED4538-ACAD-419D-9AF7-AA5661532181}" type="datetimeFigureOut">
              <a:rPr lang="en-US" smtClean="0">
                <a:solidFill>
                  <a:prstClr val="black">
                    <a:tint val="75000"/>
                  </a:prstClr>
                </a:solidFill>
              </a:rPr>
              <a:pPr/>
              <a:t>3/4/17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CEABFE-E236-4C45-AA34-B63DABF51C0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No NIH-HHS">
    <p:spTree>
      <p:nvGrpSpPr>
        <p:cNvPr id="1" name=""/>
        <p:cNvGrpSpPr/>
        <p:nvPr/>
      </p:nvGrpSpPr>
      <p:grpSpPr>
        <a:xfrm>
          <a:off x="0" y="0"/>
          <a:ext cx="0" cy="0"/>
          <a:chOff x="0" y="0"/>
          <a:chExt cx="0" cy="0"/>
        </a:xfrm>
      </p:grpSpPr>
      <p:sp>
        <p:nvSpPr>
          <p:cNvPr id="4" name="Rectangle 3"/>
          <p:cNvSpPr/>
          <p:nvPr/>
        </p:nvSpPr>
        <p:spPr>
          <a:xfrm>
            <a:off x="6351588" y="6351588"/>
            <a:ext cx="2792412" cy="50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lnSpc>
                <a:spcPct val="90000"/>
              </a:lnSpc>
              <a:defRPr/>
            </a:lvl1pPr>
            <a:lvl2pPr>
              <a:lnSpc>
                <a:spcPct val="90000"/>
              </a:lnSpc>
              <a:spcBef>
                <a:spcPts val="1400"/>
              </a:spcBef>
              <a:defRPr/>
            </a:lvl2pPr>
            <a:lvl3pPr>
              <a:lnSpc>
                <a:spcPct val="90000"/>
              </a:lnSpc>
              <a:spcBef>
                <a:spcPts val="900"/>
              </a:spcBef>
              <a:defRPr/>
            </a:lvl3pPr>
            <a:lvl4pPr>
              <a:lnSpc>
                <a:spcPct val="90000"/>
              </a:lnSpc>
              <a:spcBef>
                <a:spcPts val="600"/>
              </a:spcBef>
              <a:defRPr/>
            </a:lvl4pPr>
            <a:lvl5pPr>
              <a:lnSpc>
                <a:spcPct val="90000"/>
              </a:lnSpc>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81543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93522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No NIH-HHS">
    <p:spTree>
      <p:nvGrpSpPr>
        <p:cNvPr id="1" name=""/>
        <p:cNvGrpSpPr/>
        <p:nvPr/>
      </p:nvGrpSpPr>
      <p:grpSpPr>
        <a:xfrm>
          <a:off x="0" y="0"/>
          <a:ext cx="0" cy="0"/>
          <a:chOff x="0" y="0"/>
          <a:chExt cx="0" cy="0"/>
        </a:xfrm>
      </p:grpSpPr>
      <p:sp>
        <p:nvSpPr>
          <p:cNvPr id="3" name="Rectangle 2"/>
          <p:cNvSpPr/>
          <p:nvPr/>
        </p:nvSpPr>
        <p:spPr>
          <a:xfrm>
            <a:off x="6351588" y="6351588"/>
            <a:ext cx="2792412" cy="50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09213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9176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747838"/>
            <a:ext cx="3810000" cy="48815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747838"/>
            <a:ext cx="3810000" cy="48815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1106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730250"/>
          </a:xfrm>
        </p:spPr>
        <p:txBody>
          <a:bodyPr/>
          <a:lstStyle/>
          <a:p>
            <a:r>
              <a:rPr lang="en-US" dirty="0" smtClean="0"/>
              <a:t>Click to edit Master title style</a:t>
            </a:r>
            <a:endParaRPr lang="en-US" dirty="0"/>
          </a:p>
        </p:txBody>
      </p:sp>
      <p:sp>
        <p:nvSpPr>
          <p:cNvPr id="3" name="Text Placeholder 2"/>
          <p:cNvSpPr>
            <a:spLocks noGrp="1"/>
          </p:cNvSpPr>
          <p:nvPr>
            <p:ph type="body" sz="half" idx="1"/>
          </p:nvPr>
        </p:nvSpPr>
        <p:spPr>
          <a:xfrm>
            <a:off x="914400" y="1747838"/>
            <a:ext cx="7772400" cy="23637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14400" y="4264025"/>
            <a:ext cx="7772400" cy="2365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351394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5438" y="315913"/>
            <a:ext cx="445293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1858963" y="6459538"/>
            <a:ext cx="5426075"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7160" bIns="91440" anchor="b">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lnSpc>
                <a:spcPct val="90000"/>
              </a:lnSpc>
              <a:defRPr/>
            </a:pPr>
            <a:r>
              <a:rPr lang="en-US" sz="1100" smtClean="0">
                <a:cs typeface="Arial" charset="0"/>
              </a:rPr>
              <a:t> National Institutes of Health • U.S. Department of Health and Human Services</a:t>
            </a:r>
          </a:p>
        </p:txBody>
      </p:sp>
      <p:pic>
        <p:nvPicPr>
          <p:cNvPr id="6"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3513"/>
            <a:ext cx="88392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67924" y="1264721"/>
            <a:ext cx="8408152" cy="1470025"/>
          </a:xfr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a:defRPr lang="en-US" sz="4300">
                <a:latin typeface="Arial Narrow" pitchFamily="34" charset="0"/>
              </a:defRPr>
            </a:lvl1pPr>
          </a:lstStyle>
          <a:p>
            <a:pPr lvl="0"/>
            <a:r>
              <a:rPr lang="en-US" dirty="0" smtClean="0"/>
              <a:t>Click to edit Master title style</a:t>
            </a:r>
            <a:endParaRPr lang="en-US" dirty="0"/>
          </a:p>
        </p:txBody>
      </p:sp>
      <p:sp>
        <p:nvSpPr>
          <p:cNvPr id="3" name="Subtitle 2"/>
          <p:cNvSpPr>
            <a:spLocks noGrp="1"/>
          </p:cNvSpPr>
          <p:nvPr>
            <p:ph type="subTitle" idx="1"/>
          </p:nvPr>
        </p:nvSpPr>
        <p:spPr>
          <a:xfrm>
            <a:off x="373335" y="2831123"/>
            <a:ext cx="8397330" cy="1752600"/>
          </a:xfr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z="2600" b="1" dirty="0">
                <a:latin typeface="Arial" pitchFamily="34" charset="0"/>
                <a:ea typeface="ＭＳ Ｐゴシック" charset="-128"/>
              </a:defRPr>
            </a:lvl1pPr>
          </a:lstStyle>
          <a:p>
            <a:pPr lvl="0"/>
            <a:r>
              <a:rPr lang="en-US" dirty="0" smtClean="0"/>
              <a:t>Click to edit Master subtitle style</a:t>
            </a:r>
            <a:endParaRPr lang="en-US" dirty="0"/>
          </a:p>
        </p:txBody>
      </p:sp>
    </p:spTree>
    <p:extLst>
      <p:ext uri="{BB962C8B-B14F-4D97-AF65-F5344CB8AC3E}">
        <p14:creationId xmlns:p14="http://schemas.microsoft.com/office/powerpoint/2010/main" val="4325848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theme" Target="../theme/theme2.xml"/><Relationship Id="rId1" Type="http://schemas.openxmlformats.org/officeDocument/2006/relationships/slideLayout" Target="../slideLayouts/slideLayout9.xml"/><Relationship Id="rId2"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theme" Target="../theme/theme3.xml"/><Relationship Id="rId13" Type="http://schemas.openxmlformats.org/officeDocument/2006/relationships/image" Target="../media/image4.jpeg"/><Relationship Id="rId14" Type="http://schemas.openxmlformats.org/officeDocument/2006/relationships/image" Target="../media/image5.jpeg"/><Relationship Id="rId15" Type="http://schemas.openxmlformats.org/officeDocument/2006/relationships/image" Target="../media/image6.png"/><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990600"/>
            <a:ext cx="82296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smtClean="0"/>
              <a:t>Click to edit Master title style</a:t>
            </a:r>
            <a:endParaRPr lang="en-US" altLang="x-none"/>
          </a:p>
        </p:txBody>
      </p:sp>
      <p:sp>
        <p:nvSpPr>
          <p:cNvPr id="1027" name="Rectangle 3"/>
          <p:cNvSpPr>
            <a:spLocks noGrp="1" noChangeArrowheads="1"/>
          </p:cNvSpPr>
          <p:nvPr>
            <p:ph type="body" idx="1"/>
          </p:nvPr>
        </p:nvSpPr>
        <p:spPr bwMode="auto">
          <a:xfrm>
            <a:off x="914400" y="1747838"/>
            <a:ext cx="7772400" cy="472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smtClean="0"/>
              <a:t>Click to edit Master text styles</a:t>
            </a:r>
          </a:p>
          <a:p>
            <a:pPr lvl="1"/>
            <a:r>
              <a:rPr lang="en-US" altLang="x-none" smtClean="0"/>
              <a:t>Second level</a:t>
            </a:r>
          </a:p>
          <a:p>
            <a:pPr lvl="2"/>
            <a:r>
              <a:rPr lang="en-US" altLang="x-none" smtClean="0"/>
              <a:t>Third level</a:t>
            </a:r>
          </a:p>
          <a:p>
            <a:pPr lvl="3"/>
            <a:r>
              <a:rPr lang="en-US" altLang="x-none" smtClean="0"/>
              <a:t>Fourth level</a:t>
            </a:r>
          </a:p>
          <a:p>
            <a:pPr lvl="4"/>
            <a:r>
              <a:rPr lang="en-US" altLang="x-none" smtClean="0"/>
              <a:t>Fifth level</a:t>
            </a:r>
            <a:endParaRPr lang="en-US" altLang="x-none"/>
          </a:p>
        </p:txBody>
      </p:sp>
      <p:sp>
        <p:nvSpPr>
          <p:cNvPr id="7" name="TextBox 6"/>
          <p:cNvSpPr txBox="1"/>
          <p:nvPr/>
        </p:nvSpPr>
        <p:spPr>
          <a:xfrm>
            <a:off x="6329363" y="6456363"/>
            <a:ext cx="2814637" cy="401637"/>
          </a:xfrm>
          <a:prstGeom prst="rect">
            <a:avLst/>
          </a:prstGeom>
          <a:noFill/>
        </p:spPr>
        <p:txBody>
          <a:bodyPr wrap="none" rIns="137160" bIns="91440" anchor="b">
            <a:spAutoFit/>
          </a:bodyPr>
          <a:lstStyle/>
          <a:p>
            <a:pPr algn="r">
              <a:lnSpc>
                <a:spcPct val="90000"/>
              </a:lnSpc>
              <a:defRPr/>
            </a:pPr>
            <a:r>
              <a:rPr lang="en-US" sz="950" dirty="0">
                <a:solidFill>
                  <a:schemeClr val="tx1">
                    <a:lumMod val="65000"/>
                    <a:lumOff val="35000"/>
                  </a:schemeClr>
                </a:solidFill>
                <a:ea typeface="MS PGothic" pitchFamily="34" charset="-128"/>
              </a:rPr>
              <a:t>National Institutes of Health</a:t>
            </a:r>
          </a:p>
          <a:p>
            <a:pPr algn="r">
              <a:lnSpc>
                <a:spcPct val="90000"/>
              </a:lnSpc>
              <a:defRPr/>
            </a:pPr>
            <a:r>
              <a:rPr lang="en-US" sz="950" dirty="0">
                <a:solidFill>
                  <a:schemeClr val="tx1">
                    <a:lumMod val="65000"/>
                    <a:lumOff val="35000"/>
                  </a:schemeClr>
                </a:solidFill>
                <a:ea typeface="MS PGothic" pitchFamily="34" charset="-128"/>
              </a:rPr>
              <a:t>U.S. Department of Health and Human Services</a:t>
            </a:r>
          </a:p>
        </p:txBody>
      </p:sp>
      <p:pic>
        <p:nvPicPr>
          <p:cNvPr id="1029"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400" y="163513"/>
            <a:ext cx="88392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55" r:id="rId1"/>
    <p:sldLayoutId id="2147484447" r:id="rId2"/>
    <p:sldLayoutId id="2147484456" r:id="rId3"/>
    <p:sldLayoutId id="2147484448" r:id="rId4"/>
    <p:sldLayoutId id="2147484457" r:id="rId5"/>
    <p:sldLayoutId id="2147484449" r:id="rId6"/>
    <p:sldLayoutId id="2147484450" r:id="rId7"/>
    <p:sldLayoutId id="2147484461" r:id="rId8"/>
  </p:sldLayoutIdLst>
  <p:timing>
    <p:tnLst>
      <p:par>
        <p:cTn id="1" dur="indefinite" restart="never" nodeType="tmRoot"/>
      </p:par>
    </p:tnLst>
  </p:timing>
  <p:txStyles>
    <p:titleStyle>
      <a:lvl1pPr algn="l" rtl="0" eaLnBrk="1" fontAlgn="base" hangingPunct="1">
        <a:spcBef>
          <a:spcPct val="0"/>
        </a:spcBef>
        <a:spcAft>
          <a:spcPct val="0"/>
        </a:spcAft>
        <a:defRPr sz="2600" b="1">
          <a:solidFill>
            <a:schemeClr val="tx2"/>
          </a:solidFill>
          <a:latin typeface="+mj-lt"/>
          <a:ea typeface="MS PGothic" pitchFamily="34" charset="-128"/>
          <a:cs typeface="ＭＳ Ｐゴシック" pitchFamily="-112" charset="-128"/>
        </a:defRPr>
      </a:lvl1pPr>
      <a:lvl2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2pPr>
      <a:lvl3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3pPr>
      <a:lvl4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4pPr>
      <a:lvl5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5pPr>
      <a:lvl6pPr marL="457200" algn="l" rtl="0" eaLnBrk="1" fontAlgn="base" hangingPunct="1">
        <a:spcBef>
          <a:spcPct val="0"/>
        </a:spcBef>
        <a:spcAft>
          <a:spcPct val="0"/>
        </a:spcAft>
        <a:defRPr sz="2600" b="1">
          <a:solidFill>
            <a:schemeClr val="tx2"/>
          </a:solidFill>
          <a:latin typeface="Arial" charset="0"/>
        </a:defRPr>
      </a:lvl6pPr>
      <a:lvl7pPr marL="914400" algn="l" rtl="0" eaLnBrk="1" fontAlgn="base" hangingPunct="1">
        <a:spcBef>
          <a:spcPct val="0"/>
        </a:spcBef>
        <a:spcAft>
          <a:spcPct val="0"/>
        </a:spcAft>
        <a:defRPr sz="2600" b="1">
          <a:solidFill>
            <a:schemeClr val="tx2"/>
          </a:solidFill>
          <a:latin typeface="Arial" charset="0"/>
        </a:defRPr>
      </a:lvl7pPr>
      <a:lvl8pPr marL="1371600" algn="l" rtl="0" eaLnBrk="1" fontAlgn="base" hangingPunct="1">
        <a:spcBef>
          <a:spcPct val="0"/>
        </a:spcBef>
        <a:spcAft>
          <a:spcPct val="0"/>
        </a:spcAft>
        <a:defRPr sz="2600" b="1">
          <a:solidFill>
            <a:schemeClr val="tx2"/>
          </a:solidFill>
          <a:latin typeface="Arial" charset="0"/>
        </a:defRPr>
      </a:lvl8pPr>
      <a:lvl9pPr marL="1828800" algn="l" rtl="0" eaLnBrk="1" fontAlgn="base" hangingPunct="1">
        <a:spcBef>
          <a:spcPct val="0"/>
        </a:spcBef>
        <a:spcAft>
          <a:spcPct val="0"/>
        </a:spcAft>
        <a:defRPr sz="2600" b="1">
          <a:solidFill>
            <a:schemeClr val="tx2"/>
          </a:solidFill>
          <a:latin typeface="Arial" charset="0"/>
        </a:defRPr>
      </a:lvl9pPr>
    </p:titleStyle>
    <p:bodyStyle>
      <a:lvl1pPr marL="225425" indent="-225425" algn="l" rtl="0" eaLnBrk="1" fontAlgn="base" hangingPunct="1">
        <a:lnSpc>
          <a:spcPct val="95000"/>
        </a:lnSpc>
        <a:spcBef>
          <a:spcPct val="70000"/>
        </a:spcBef>
        <a:spcAft>
          <a:spcPct val="0"/>
        </a:spcAft>
        <a:buClr>
          <a:schemeClr val="tx2"/>
        </a:buClr>
        <a:buChar char="•"/>
        <a:defRPr lang="en-US" sz="2300">
          <a:solidFill>
            <a:schemeClr val="tx1"/>
          </a:solidFill>
          <a:latin typeface="+mn-lt"/>
          <a:ea typeface="MS PGothic" pitchFamily="34" charset="-128"/>
          <a:cs typeface="ＭＳ Ｐゴシック" pitchFamily="-112" charset="-128"/>
        </a:defRPr>
      </a:lvl1pPr>
      <a:lvl2pPr marL="576263" indent="-236538" algn="l" rtl="0" eaLnBrk="1" fontAlgn="base" hangingPunct="1">
        <a:lnSpc>
          <a:spcPct val="95000"/>
        </a:lnSpc>
        <a:spcBef>
          <a:spcPct val="70000"/>
        </a:spcBef>
        <a:spcAft>
          <a:spcPct val="0"/>
        </a:spcAft>
        <a:buClr>
          <a:schemeClr val="tx2"/>
        </a:buClr>
        <a:buChar char="–"/>
        <a:defRPr lang="en-US" sz="2100">
          <a:solidFill>
            <a:schemeClr val="tx1"/>
          </a:solidFill>
          <a:latin typeface="+mn-lt"/>
          <a:ea typeface="MS PGothic" pitchFamily="34" charset="-128"/>
        </a:defRPr>
      </a:lvl2pPr>
      <a:lvl3pPr marL="857250" indent="-166688" algn="l" rtl="0" eaLnBrk="1" fontAlgn="base" hangingPunct="1">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3pPr>
      <a:lvl4pPr marL="1139825" indent="-168275" algn="l" rtl="0" eaLnBrk="1" fontAlgn="base" hangingPunct="1">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4pPr>
      <a:lvl5pPr marL="1433513" indent="-179388" algn="l" rtl="0" eaLnBrk="1" fontAlgn="base" hangingPunct="1">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5pPr>
      <a:lvl6pPr marL="18907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6pPr>
      <a:lvl7pPr marL="23479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7pPr>
      <a:lvl8pPr marL="28051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8pPr>
      <a:lvl9pPr marL="32623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66700" y="317500"/>
            <a:ext cx="82296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title style</a:t>
            </a:r>
          </a:p>
        </p:txBody>
      </p:sp>
      <p:sp>
        <p:nvSpPr>
          <p:cNvPr id="2051" name="Rectangle 3"/>
          <p:cNvSpPr>
            <a:spLocks noGrp="1" noChangeArrowheads="1"/>
          </p:cNvSpPr>
          <p:nvPr>
            <p:ph type="body" idx="1"/>
          </p:nvPr>
        </p:nvSpPr>
        <p:spPr bwMode="auto">
          <a:xfrm>
            <a:off x="609600" y="1049338"/>
            <a:ext cx="8077200" cy="488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5" name="TextBox 4"/>
          <p:cNvSpPr txBox="1"/>
          <p:nvPr/>
        </p:nvSpPr>
        <p:spPr>
          <a:xfrm>
            <a:off x="6329363" y="6456363"/>
            <a:ext cx="2814637" cy="401637"/>
          </a:xfrm>
          <a:prstGeom prst="rect">
            <a:avLst/>
          </a:prstGeom>
          <a:noFill/>
        </p:spPr>
        <p:txBody>
          <a:bodyPr wrap="none" rIns="137160" bIns="91440" anchor="b">
            <a:spAutoFit/>
          </a:bodyPr>
          <a:lstStyle/>
          <a:p>
            <a:pPr algn="r">
              <a:lnSpc>
                <a:spcPct val="90000"/>
              </a:lnSpc>
              <a:defRPr/>
            </a:pPr>
            <a:r>
              <a:rPr lang="en-US" sz="950" dirty="0">
                <a:solidFill>
                  <a:schemeClr val="tx1">
                    <a:lumMod val="65000"/>
                    <a:lumOff val="35000"/>
                  </a:schemeClr>
                </a:solidFill>
                <a:ea typeface="MS PGothic" pitchFamily="34" charset="-128"/>
              </a:rPr>
              <a:t>National Institutes of Health</a:t>
            </a:r>
          </a:p>
          <a:p>
            <a:pPr algn="r">
              <a:lnSpc>
                <a:spcPct val="90000"/>
              </a:lnSpc>
              <a:defRPr/>
            </a:pPr>
            <a:r>
              <a:rPr lang="en-US" sz="950" dirty="0">
                <a:solidFill>
                  <a:schemeClr val="tx1">
                    <a:lumMod val="65000"/>
                    <a:lumOff val="35000"/>
                  </a:schemeClr>
                </a:solidFill>
                <a:ea typeface="MS PGothic" pitchFamily="34" charset="-128"/>
              </a:rPr>
              <a:t>U.S. Department of Health and Human Services</a:t>
            </a:r>
          </a:p>
        </p:txBody>
      </p:sp>
    </p:spTree>
  </p:cSld>
  <p:clrMap bg1="lt1" tx1="dk1" bg2="lt2" tx2="dk2" accent1="accent1" accent2="accent2" accent3="accent3" accent4="accent4" accent5="accent5" accent6="accent6" hlink="hlink" folHlink="folHlink"/>
  <p:sldLayoutIdLst>
    <p:sldLayoutId id="2147484458" r:id="rId1"/>
    <p:sldLayoutId id="2147484451" r:id="rId2"/>
    <p:sldLayoutId id="2147484459" r:id="rId3"/>
    <p:sldLayoutId id="2147484452" r:id="rId4"/>
    <p:sldLayoutId id="2147484460" r:id="rId5"/>
    <p:sldLayoutId id="2147484453" r:id="rId6"/>
    <p:sldLayoutId id="2147484454" r:id="rId7"/>
  </p:sldLayoutIdLst>
  <p:timing>
    <p:tnLst>
      <p:par>
        <p:cTn id="1" dur="indefinite" restart="never" nodeType="tmRoot"/>
      </p:par>
    </p:tnLst>
  </p:timing>
  <p:txStyles>
    <p:titleStyle>
      <a:lvl1pPr algn="l" rtl="0" eaLnBrk="0" fontAlgn="base" hangingPunct="0">
        <a:spcBef>
          <a:spcPct val="0"/>
        </a:spcBef>
        <a:spcAft>
          <a:spcPct val="0"/>
        </a:spcAft>
        <a:defRPr sz="2600" b="1">
          <a:solidFill>
            <a:schemeClr val="tx2"/>
          </a:solidFill>
          <a:latin typeface="+mj-lt"/>
          <a:ea typeface="MS PGothic" pitchFamily="34" charset="-128"/>
          <a:cs typeface="ＭＳ Ｐゴシック" pitchFamily="-112" charset="-128"/>
        </a:defRPr>
      </a:lvl1pPr>
      <a:lvl2pPr algn="l" rtl="0" eaLnBrk="0" fontAlgn="base" hangingPunct="0">
        <a:spcBef>
          <a:spcPct val="0"/>
        </a:spcBef>
        <a:spcAft>
          <a:spcPct val="0"/>
        </a:spcAft>
        <a:defRPr sz="2600" b="1">
          <a:solidFill>
            <a:schemeClr val="tx2"/>
          </a:solidFill>
          <a:latin typeface="Arial" charset="0"/>
          <a:ea typeface="MS PGothic" pitchFamily="34" charset="-128"/>
          <a:cs typeface="ＭＳ Ｐゴシック" pitchFamily="-112" charset="-128"/>
        </a:defRPr>
      </a:lvl2pPr>
      <a:lvl3pPr algn="l" rtl="0" eaLnBrk="0" fontAlgn="base" hangingPunct="0">
        <a:spcBef>
          <a:spcPct val="0"/>
        </a:spcBef>
        <a:spcAft>
          <a:spcPct val="0"/>
        </a:spcAft>
        <a:defRPr sz="2600" b="1">
          <a:solidFill>
            <a:schemeClr val="tx2"/>
          </a:solidFill>
          <a:latin typeface="Arial" charset="0"/>
          <a:ea typeface="MS PGothic" pitchFamily="34" charset="-128"/>
          <a:cs typeface="ＭＳ Ｐゴシック" pitchFamily="-112" charset="-128"/>
        </a:defRPr>
      </a:lvl3pPr>
      <a:lvl4pPr algn="l" rtl="0" eaLnBrk="0" fontAlgn="base" hangingPunct="0">
        <a:spcBef>
          <a:spcPct val="0"/>
        </a:spcBef>
        <a:spcAft>
          <a:spcPct val="0"/>
        </a:spcAft>
        <a:defRPr sz="2600" b="1">
          <a:solidFill>
            <a:schemeClr val="tx2"/>
          </a:solidFill>
          <a:latin typeface="Arial" charset="0"/>
          <a:ea typeface="MS PGothic" pitchFamily="34" charset="-128"/>
          <a:cs typeface="ＭＳ Ｐゴシック" pitchFamily="-112" charset="-128"/>
        </a:defRPr>
      </a:lvl4pPr>
      <a:lvl5pPr algn="l" rtl="0" eaLnBrk="0" fontAlgn="base" hangingPunct="0">
        <a:spcBef>
          <a:spcPct val="0"/>
        </a:spcBef>
        <a:spcAft>
          <a:spcPct val="0"/>
        </a:spcAft>
        <a:defRPr sz="2600" b="1">
          <a:solidFill>
            <a:schemeClr val="tx2"/>
          </a:solidFill>
          <a:latin typeface="Arial" charset="0"/>
          <a:ea typeface="MS PGothic" pitchFamily="34" charset="-128"/>
          <a:cs typeface="ＭＳ Ｐゴシック" pitchFamily="-112" charset="-128"/>
        </a:defRPr>
      </a:lvl5pPr>
      <a:lvl6pPr marL="457200" algn="l" rtl="0" fontAlgn="base">
        <a:spcBef>
          <a:spcPct val="0"/>
        </a:spcBef>
        <a:spcAft>
          <a:spcPct val="0"/>
        </a:spcAft>
        <a:defRPr sz="2200" b="1">
          <a:solidFill>
            <a:schemeClr val="tx2"/>
          </a:solidFill>
          <a:latin typeface="Arial" charset="0"/>
        </a:defRPr>
      </a:lvl6pPr>
      <a:lvl7pPr marL="914400" algn="l" rtl="0" fontAlgn="base">
        <a:spcBef>
          <a:spcPct val="0"/>
        </a:spcBef>
        <a:spcAft>
          <a:spcPct val="0"/>
        </a:spcAft>
        <a:defRPr sz="2200" b="1">
          <a:solidFill>
            <a:schemeClr val="tx2"/>
          </a:solidFill>
          <a:latin typeface="Arial" charset="0"/>
        </a:defRPr>
      </a:lvl7pPr>
      <a:lvl8pPr marL="1371600" algn="l" rtl="0" fontAlgn="base">
        <a:spcBef>
          <a:spcPct val="0"/>
        </a:spcBef>
        <a:spcAft>
          <a:spcPct val="0"/>
        </a:spcAft>
        <a:defRPr sz="2200" b="1">
          <a:solidFill>
            <a:schemeClr val="tx2"/>
          </a:solidFill>
          <a:latin typeface="Arial" charset="0"/>
        </a:defRPr>
      </a:lvl8pPr>
      <a:lvl9pPr marL="1828800" algn="l" rtl="0" fontAlgn="base">
        <a:spcBef>
          <a:spcPct val="0"/>
        </a:spcBef>
        <a:spcAft>
          <a:spcPct val="0"/>
        </a:spcAft>
        <a:defRPr sz="2200" b="1">
          <a:solidFill>
            <a:schemeClr val="tx2"/>
          </a:solidFill>
          <a:latin typeface="Arial" charset="0"/>
        </a:defRPr>
      </a:lvl9pPr>
    </p:titleStyle>
    <p:bodyStyle>
      <a:lvl1pPr marL="225425" indent="-225425" algn="l" rtl="0" eaLnBrk="0" fontAlgn="base" hangingPunct="0">
        <a:lnSpc>
          <a:spcPct val="90000"/>
        </a:lnSpc>
        <a:spcBef>
          <a:spcPct val="70000"/>
        </a:spcBef>
        <a:spcAft>
          <a:spcPct val="0"/>
        </a:spcAft>
        <a:buClr>
          <a:schemeClr val="tx2"/>
        </a:buClr>
        <a:buChar char="•"/>
        <a:defRPr lang="en-US" sz="2300">
          <a:solidFill>
            <a:schemeClr val="tx1"/>
          </a:solidFill>
          <a:latin typeface="+mn-lt"/>
          <a:ea typeface="MS PGothic" pitchFamily="34" charset="-128"/>
          <a:cs typeface="ＭＳ Ｐゴシック" pitchFamily="-112" charset="-128"/>
        </a:defRPr>
      </a:lvl1pPr>
      <a:lvl2pPr marL="576263" indent="-236538" algn="l" rtl="0" eaLnBrk="0" fontAlgn="base" hangingPunct="0">
        <a:lnSpc>
          <a:spcPct val="90000"/>
        </a:lnSpc>
        <a:spcBef>
          <a:spcPct val="70000"/>
        </a:spcBef>
        <a:spcAft>
          <a:spcPct val="0"/>
        </a:spcAft>
        <a:buClr>
          <a:schemeClr val="tx2"/>
        </a:buClr>
        <a:buChar char="–"/>
        <a:defRPr lang="en-US" sz="2100">
          <a:solidFill>
            <a:schemeClr val="tx1"/>
          </a:solidFill>
          <a:latin typeface="+mn-lt"/>
          <a:ea typeface="MS PGothic" pitchFamily="34" charset="-128"/>
        </a:defRPr>
      </a:lvl2pPr>
      <a:lvl3pPr marL="857250" indent="-166688" algn="l" rtl="0" eaLnBrk="0" fontAlgn="base" hangingPunct="0">
        <a:lnSpc>
          <a:spcPct val="90000"/>
        </a:lnSpc>
        <a:spcBef>
          <a:spcPct val="70000"/>
        </a:spcBef>
        <a:spcAft>
          <a:spcPct val="0"/>
        </a:spcAft>
        <a:buClr>
          <a:schemeClr val="tx2"/>
        </a:buClr>
        <a:buChar char="•"/>
        <a:defRPr lang="en-US" sz="1900">
          <a:solidFill>
            <a:schemeClr val="tx1"/>
          </a:solidFill>
          <a:latin typeface="+mn-lt"/>
          <a:ea typeface="MS PGothic" pitchFamily="34" charset="-128"/>
        </a:defRPr>
      </a:lvl3pPr>
      <a:lvl4pPr marL="1139825" indent="-168275" algn="l" rtl="0" eaLnBrk="0" fontAlgn="base" hangingPunct="0">
        <a:lnSpc>
          <a:spcPct val="90000"/>
        </a:lnSpc>
        <a:spcBef>
          <a:spcPct val="70000"/>
        </a:spcBef>
        <a:spcAft>
          <a:spcPct val="0"/>
        </a:spcAft>
        <a:buClr>
          <a:schemeClr val="tx2"/>
        </a:buClr>
        <a:buChar char="–"/>
        <a:defRPr lang="en-US" sz="1900">
          <a:solidFill>
            <a:schemeClr val="tx1"/>
          </a:solidFill>
          <a:latin typeface="+mn-lt"/>
          <a:ea typeface="MS PGothic" pitchFamily="34" charset="-128"/>
        </a:defRPr>
      </a:lvl4pPr>
      <a:lvl5pPr marL="1433513" indent="-179388" algn="l" rtl="0" eaLnBrk="0" fontAlgn="base" hangingPunct="0">
        <a:lnSpc>
          <a:spcPct val="90000"/>
        </a:lnSpc>
        <a:spcBef>
          <a:spcPct val="70000"/>
        </a:spcBef>
        <a:spcAft>
          <a:spcPct val="0"/>
        </a:spcAft>
        <a:buClr>
          <a:schemeClr val="tx2"/>
        </a:buClr>
        <a:buChar char="•"/>
        <a:defRPr lang="en-US" sz="1900">
          <a:solidFill>
            <a:schemeClr val="tx1"/>
          </a:solidFill>
          <a:latin typeface="+mn-lt"/>
          <a:ea typeface="MS PGothic" pitchFamily="34" charset="-128"/>
        </a:defRPr>
      </a:lvl5pPr>
      <a:lvl6pPr marL="1890713" indent="-179388" algn="l" rtl="0" fontAlgn="base">
        <a:lnSpc>
          <a:spcPct val="90000"/>
        </a:lnSpc>
        <a:spcBef>
          <a:spcPct val="70000"/>
        </a:spcBef>
        <a:spcAft>
          <a:spcPct val="0"/>
        </a:spcAft>
        <a:buClr>
          <a:schemeClr val="tx2"/>
        </a:buClr>
        <a:buChar char="•"/>
        <a:defRPr sz="1400">
          <a:solidFill>
            <a:schemeClr val="tx1"/>
          </a:solidFill>
          <a:latin typeface="+mn-lt"/>
        </a:defRPr>
      </a:lvl6pPr>
      <a:lvl7pPr marL="2347913" indent="-179388" algn="l" rtl="0" fontAlgn="base">
        <a:lnSpc>
          <a:spcPct val="90000"/>
        </a:lnSpc>
        <a:spcBef>
          <a:spcPct val="70000"/>
        </a:spcBef>
        <a:spcAft>
          <a:spcPct val="0"/>
        </a:spcAft>
        <a:buClr>
          <a:schemeClr val="tx2"/>
        </a:buClr>
        <a:buChar char="•"/>
        <a:defRPr sz="1400">
          <a:solidFill>
            <a:schemeClr val="tx1"/>
          </a:solidFill>
          <a:latin typeface="+mn-lt"/>
        </a:defRPr>
      </a:lvl7pPr>
      <a:lvl8pPr marL="2805113" indent="-179388" algn="l" rtl="0" fontAlgn="base">
        <a:lnSpc>
          <a:spcPct val="90000"/>
        </a:lnSpc>
        <a:spcBef>
          <a:spcPct val="70000"/>
        </a:spcBef>
        <a:spcAft>
          <a:spcPct val="0"/>
        </a:spcAft>
        <a:buClr>
          <a:schemeClr val="tx2"/>
        </a:buClr>
        <a:buChar char="•"/>
        <a:defRPr sz="1400">
          <a:solidFill>
            <a:schemeClr val="tx1"/>
          </a:solidFill>
          <a:latin typeface="+mn-lt"/>
        </a:defRPr>
      </a:lvl8pPr>
      <a:lvl9pPr marL="3262313" indent="-179388" algn="l" rtl="0" fontAlgn="base">
        <a:lnSpc>
          <a:spcPct val="90000"/>
        </a:lnSpc>
        <a:spcBef>
          <a:spcPct val="70000"/>
        </a:spcBef>
        <a:spcAft>
          <a:spcPct val="0"/>
        </a:spcAft>
        <a:buClr>
          <a:schemeClr val="tx2"/>
        </a:buClr>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13" cstate="print">
            <a:extLst>
              <a:ext uri="{28A0092B-C50C-407E-A947-70E740481C1C}">
                <a14:useLocalDpi xmlns:a14="http://schemas.microsoft.com/office/drawing/2010/main" val="0"/>
              </a:ext>
            </a:extLst>
          </a:blip>
          <a:srcRect t="21607" b="50000"/>
          <a:stretch/>
        </p:blipFill>
        <p:spPr>
          <a:xfrm>
            <a:off x="0" y="-25400"/>
            <a:ext cx="9144000" cy="1320800"/>
          </a:xfrm>
          <a:prstGeom prst="rect">
            <a:avLst/>
          </a:prstGeom>
        </p:spPr>
      </p:pic>
      <p:sp>
        <p:nvSpPr>
          <p:cNvPr id="2" name="Title Placeholder 1"/>
          <p:cNvSpPr>
            <a:spLocks noGrp="1"/>
          </p:cNvSpPr>
          <p:nvPr>
            <p:ph type="title"/>
          </p:nvPr>
        </p:nvSpPr>
        <p:spPr>
          <a:xfrm>
            <a:off x="457200" y="76200"/>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CED4538-ACAD-419D-9AF7-AA5661532181}" type="datetimeFigureOut">
              <a:rPr lang="en-US" smtClean="0">
                <a:solidFill>
                  <a:prstClr val="black">
                    <a:tint val="75000"/>
                  </a:prstClr>
                </a:solidFill>
                <a:latin typeface="Calibri"/>
                <a:ea typeface=""/>
              </a:rPr>
              <a:pPr fontAlgn="auto">
                <a:spcBef>
                  <a:spcPts val="0"/>
                </a:spcBef>
                <a:spcAft>
                  <a:spcPts val="0"/>
                </a:spcAft>
              </a:pPr>
              <a:t>3/4/17</a:t>
            </a:fld>
            <a:endParaRPr lang="en-US">
              <a:solidFill>
                <a:prstClr val="black">
                  <a:tint val="75000"/>
                </a:prstClr>
              </a:solidFill>
              <a:latin typeface="Calibri"/>
              <a:ea typeface=""/>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a typeface=""/>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ACCEABFE-E236-4C45-AA34-B63DABF51C07}" type="slidenum">
              <a:rPr lang="en-US" smtClean="0">
                <a:solidFill>
                  <a:prstClr val="black">
                    <a:tint val="75000"/>
                  </a:prstClr>
                </a:solidFill>
                <a:latin typeface="Calibri"/>
                <a:ea typeface=""/>
              </a:rPr>
              <a:pPr fontAlgn="auto">
                <a:spcBef>
                  <a:spcPts val="0"/>
                </a:spcBef>
                <a:spcAft>
                  <a:spcPts val="0"/>
                </a:spcAft>
              </a:pPr>
              <a:t>‹#›</a:t>
            </a:fld>
            <a:endParaRPr lang="en-US">
              <a:solidFill>
                <a:prstClr val="black">
                  <a:tint val="75000"/>
                </a:prstClr>
              </a:solidFill>
              <a:latin typeface="Calibri"/>
              <a:ea typeface=""/>
            </a:endParaRPr>
          </a:p>
        </p:txBody>
      </p:sp>
      <p:pic>
        <p:nvPicPr>
          <p:cNvPr id="15" name="Picture 14"/>
          <p:cNvPicPr>
            <a:picLocks noChangeAspect="1"/>
          </p:cNvPicPr>
          <p:nvPr userDrawn="1"/>
        </p:nvPicPr>
        <p:blipFill rotWithShape="1">
          <a:blip r:embed="rId14" cstate="print">
            <a:extLst>
              <a:ext uri="{28A0092B-C50C-407E-A947-70E740481C1C}">
                <a14:useLocalDpi xmlns:a14="http://schemas.microsoft.com/office/drawing/2010/main" val="0"/>
              </a:ext>
            </a:extLst>
          </a:blip>
          <a:srcRect t="84381" b="2856"/>
          <a:stretch/>
        </p:blipFill>
        <p:spPr>
          <a:xfrm>
            <a:off x="0" y="6273800"/>
            <a:ext cx="9144000" cy="609600"/>
          </a:xfrm>
          <a:prstGeom prst="rect">
            <a:avLst/>
          </a:prstGeom>
        </p:spPr>
      </p:pic>
      <p:sp>
        <p:nvSpPr>
          <p:cNvPr id="18" name="Slide Number Placeholder 3"/>
          <p:cNvSpPr txBox="1">
            <a:spLocks/>
          </p:cNvSpPr>
          <p:nvPr userDrawn="1"/>
        </p:nvSpPr>
        <p:spPr>
          <a:xfrm>
            <a:off x="6705600" y="63937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ACCEABFE-E236-4C45-AA34-B63DABF51C07}" type="slidenum">
              <a:rPr lang="en-US" smtClean="0">
                <a:solidFill>
                  <a:prstClr val="white"/>
                </a:solidFill>
              </a:rPr>
              <a:pPr fontAlgn="auto">
                <a:spcBef>
                  <a:spcPts val="0"/>
                </a:spcBef>
                <a:spcAft>
                  <a:spcPts val="0"/>
                </a:spcAft>
              </a:pPr>
              <a:t>‹#›</a:t>
            </a:fld>
            <a:endParaRPr lang="en-US" dirty="0">
              <a:solidFill>
                <a:prstClr val="white"/>
              </a:solidFill>
            </a:endParaRPr>
          </a:p>
        </p:txBody>
      </p:sp>
      <p:sp>
        <p:nvSpPr>
          <p:cNvPr id="20" name="Footer Placeholder 4"/>
          <p:cNvSpPr txBox="1">
            <a:spLocks/>
          </p:cNvSpPr>
          <p:nvPr userDrawn="1"/>
        </p:nvSpPr>
        <p:spPr>
          <a:xfrm>
            <a:off x="3276600" y="6466682"/>
            <a:ext cx="2895600" cy="219160"/>
          </a:xfrm>
          <a:prstGeom prst="rect">
            <a:avLst/>
          </a:prstGeom>
        </p:spPr>
        <p:txBody>
          <a:bodyPr/>
          <a:lstStyle>
            <a:defPPr>
              <a:defRPr lang="en-US"/>
            </a:defPPr>
            <a:lvl1pPr marL="0" algn="l"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r>
              <a:rPr lang="en-US" dirty="0" smtClean="0">
                <a:solidFill>
                  <a:prstClr val="white"/>
                </a:solidFill>
              </a:rPr>
              <a:t>Health2016.globalchange.gov</a:t>
            </a:r>
            <a:endParaRPr lang="en-US" dirty="0">
              <a:solidFill>
                <a:prstClr val="white"/>
              </a:solidFill>
            </a:endParaRPr>
          </a:p>
        </p:txBody>
      </p:sp>
      <p:pic>
        <p:nvPicPr>
          <p:cNvPr id="22" name="Picture 2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4800" y="6447223"/>
            <a:ext cx="1828800" cy="339486"/>
          </a:xfrm>
          <a:prstGeom prst="rect">
            <a:avLst/>
          </a:prstGeom>
        </p:spPr>
      </p:pic>
    </p:spTree>
    <p:extLst>
      <p:ext uri="{BB962C8B-B14F-4D97-AF65-F5344CB8AC3E}">
        <p14:creationId xmlns:p14="http://schemas.microsoft.com/office/powerpoint/2010/main" val="767234590"/>
      </p:ext>
    </p:extLst>
  </p:cSld>
  <p:clrMap bg1="lt1" tx1="dk1" bg2="lt2" tx2="dk2" accent1="accent1" accent2="accent2" accent3="accent3" accent4="accent4" accent5="accent5" accent6="accent6" hlink="hlink" folHlink="folHlink"/>
  <p:sldLayoutIdLst>
    <p:sldLayoutId id="2147484464" r:id="rId1"/>
    <p:sldLayoutId id="2147484465" r:id="rId2"/>
    <p:sldLayoutId id="2147484466" r:id="rId3"/>
    <p:sldLayoutId id="2147484467" r:id="rId4"/>
    <p:sldLayoutId id="2147484468" r:id="rId5"/>
    <p:sldLayoutId id="2147484469" r:id="rId6"/>
    <p:sldLayoutId id="2147484470" r:id="rId7"/>
    <p:sldLayoutId id="2147484471" r:id="rId8"/>
    <p:sldLayoutId id="2147484472" r:id="rId9"/>
    <p:sldLayoutId id="2147484473" r:id="rId10"/>
    <p:sldLayoutId id="2147484474" r:id="rId11"/>
  </p:sldLayoutIdLst>
  <p:txStyles>
    <p:titleStyle>
      <a:lvl1pPr algn="ctr" defTabSz="914400" rtl="0" eaLnBrk="1" latinLnBrk="0" hangingPunct="1">
        <a:spcBef>
          <a:spcPct val="0"/>
        </a:spcBef>
        <a:buNone/>
        <a:defRPr sz="4400" kern="1200">
          <a:solidFill>
            <a:schemeClr val="accent1">
              <a:lumMod val="50000"/>
            </a:schemeClr>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4.xml"/><Relationship Id="rId2"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tiff"/><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hyperlink" Target="http://www.niehs.nih.gov/geh" TargetMode="External"/><Relationship Id="rId7" Type="http://schemas.openxmlformats.org/officeDocument/2006/relationships/hyperlink" Target="http://toolkit.climate.gov/" TargetMode="External"/><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eg"/><Relationship Id="rId1" Type="http://schemas.openxmlformats.org/officeDocument/2006/relationships/slideLayout" Target="../slideLayouts/slideLayout17.xml"/><Relationship Id="rId2"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17.xml"/><Relationship Id="rId2" Type="http://schemas.openxmlformats.org/officeDocument/2006/relationships/image" Target="../media/image1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5.jpeg"/><Relationship Id="rId3"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4.xml"/><Relationship Id="rId2"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2"/>
          <p:cNvSpPr>
            <a:spLocks noGrp="1"/>
          </p:cNvSpPr>
          <p:nvPr>
            <p:ph type="ctrTitle"/>
          </p:nvPr>
        </p:nvSpPr>
        <p:spPr>
          <a:ln/>
        </p:spPr>
        <p:txBody>
          <a:bodyPr/>
          <a:lstStyle/>
          <a:p>
            <a:r>
              <a:rPr lang="en-IN" dirty="0" smtClean="0"/>
              <a:t>Building </a:t>
            </a:r>
            <a:r>
              <a:rPr lang="en-IN" dirty="0"/>
              <a:t>Climate Resilience for Health through </a:t>
            </a:r>
            <a:r>
              <a:rPr lang="en-IN" dirty="0" smtClean="0"/>
              <a:t>the UCHAI Network</a:t>
            </a:r>
            <a:endParaRPr altLang="x-none" dirty="0">
              <a:latin typeface="Arial Narrow" charset="0"/>
              <a:ea typeface="MS PGothic" charset="-128"/>
            </a:endParaRPr>
          </a:p>
        </p:txBody>
      </p:sp>
      <p:sp>
        <p:nvSpPr>
          <p:cNvPr id="9219" name="Subtitle 23"/>
          <p:cNvSpPr>
            <a:spLocks noGrp="1"/>
          </p:cNvSpPr>
          <p:nvPr>
            <p:ph type="subTitle" idx="1"/>
          </p:nvPr>
        </p:nvSpPr>
        <p:spPr>
          <a:xfrm>
            <a:off x="265113" y="3500437"/>
            <a:ext cx="8613775" cy="2688327"/>
          </a:xfrm>
          <a:ln/>
        </p:spPr>
        <p:txBody>
          <a:bodyPr/>
          <a:lstStyle/>
          <a:p>
            <a:pPr eaLnBrk="1" hangingPunct="1"/>
            <a:r>
              <a:rPr lang="en-US" altLang="x-none" dirty="0" smtClean="0">
                <a:latin typeface="Arial" charset="0"/>
                <a:ea typeface="MS PGothic" charset="-128"/>
              </a:rPr>
              <a:t>John M. </a:t>
            </a:r>
            <a:r>
              <a:rPr lang="en-US" altLang="x-none" dirty="0" err="1" smtClean="0">
                <a:latin typeface="Arial" charset="0"/>
                <a:ea typeface="MS PGothic" charset="-128"/>
              </a:rPr>
              <a:t>Balbus</a:t>
            </a:r>
            <a:r>
              <a:rPr lang="en-US" altLang="x-none" dirty="0" smtClean="0">
                <a:latin typeface="Arial" charset="0"/>
                <a:ea typeface="MS PGothic" charset="-128"/>
              </a:rPr>
              <a:t>, MD, MPH</a:t>
            </a:r>
            <a:r>
              <a:rPr altLang="x-none" dirty="0">
                <a:latin typeface="Arial" charset="0"/>
                <a:ea typeface="MS PGothic" charset="-128"/>
              </a:rPr>
              <a:t/>
            </a:r>
            <a:br>
              <a:rPr altLang="x-none" dirty="0">
                <a:latin typeface="Arial" charset="0"/>
                <a:ea typeface="MS PGothic" charset="-128"/>
              </a:rPr>
            </a:br>
            <a:r>
              <a:rPr lang="en-US" altLang="x-none" dirty="0" smtClean="0">
                <a:latin typeface="Arial" charset="0"/>
                <a:ea typeface="MS PGothic" charset="-128"/>
              </a:rPr>
              <a:t>Senior Advisor for Public Health</a:t>
            </a:r>
            <a:r>
              <a:rPr altLang="x-none" dirty="0">
                <a:latin typeface="Arial" charset="0"/>
                <a:ea typeface="MS PGothic" charset="-128"/>
              </a:rPr>
              <a:t/>
            </a:r>
            <a:br>
              <a:rPr altLang="x-none" dirty="0">
                <a:latin typeface="Arial" charset="0"/>
                <a:ea typeface="MS PGothic" charset="-128"/>
              </a:rPr>
            </a:br>
            <a:r>
              <a:rPr altLang="x-none" dirty="0">
                <a:latin typeface="Arial" charset="0"/>
                <a:ea typeface="MS PGothic" charset="-128"/>
              </a:rPr>
              <a:t>National Institute of Environmental Health </a:t>
            </a:r>
            <a:r>
              <a:rPr altLang="x-none" dirty="0" smtClean="0">
                <a:latin typeface="Arial" charset="0"/>
                <a:ea typeface="MS PGothic" charset="-128"/>
              </a:rPr>
              <a:t>Sciences</a:t>
            </a:r>
            <a:endParaRPr lang="en-US" altLang="x-none" dirty="0" smtClean="0">
              <a:latin typeface="Arial" charset="0"/>
              <a:ea typeface="MS PGothic" charset="-128"/>
            </a:endParaRPr>
          </a:p>
          <a:p>
            <a:pPr>
              <a:lnSpc>
                <a:spcPts val="1860"/>
              </a:lnSpc>
              <a:spcAft>
                <a:spcPts val="0"/>
              </a:spcAft>
            </a:pPr>
            <a:r>
              <a:rPr lang="en-US" sz="1800" dirty="0"/>
              <a:t>U.S.-India Partnership for Climate Resilience</a:t>
            </a:r>
          </a:p>
          <a:p>
            <a:pPr>
              <a:lnSpc>
                <a:spcPts val="1860"/>
              </a:lnSpc>
              <a:spcBef>
                <a:spcPts val="600"/>
              </a:spcBef>
              <a:spcAft>
                <a:spcPts val="0"/>
              </a:spcAft>
            </a:pPr>
            <a:r>
              <a:rPr lang="en-US" sz="1800" dirty="0"/>
              <a:t>Workshop on Development and Applications of Downscaling Climate Projections</a:t>
            </a:r>
          </a:p>
          <a:p>
            <a:pPr>
              <a:lnSpc>
                <a:spcPts val="1860"/>
              </a:lnSpc>
              <a:spcBef>
                <a:spcPts val="600"/>
              </a:spcBef>
              <a:spcAft>
                <a:spcPts val="0"/>
              </a:spcAft>
            </a:pPr>
            <a:r>
              <a:rPr lang="en-US" sz="1800" dirty="0"/>
              <a:t>IITM, Pune, India</a:t>
            </a:r>
          </a:p>
          <a:p>
            <a:pPr>
              <a:lnSpc>
                <a:spcPts val="1860"/>
              </a:lnSpc>
              <a:spcBef>
                <a:spcPts val="600"/>
              </a:spcBef>
              <a:spcAft>
                <a:spcPts val="0"/>
              </a:spcAft>
            </a:pPr>
            <a:r>
              <a:rPr lang="en-US" sz="1800" dirty="0" smtClean="0"/>
              <a:t>March </a:t>
            </a:r>
            <a:r>
              <a:rPr lang="en-US" sz="1800" dirty="0"/>
              <a:t>7 – 9, </a:t>
            </a:r>
            <a:r>
              <a:rPr lang="en-US" sz="1800" dirty="0" smtClean="0"/>
              <a:t>2017</a:t>
            </a:r>
            <a:endParaRPr altLang="x-none" sz="1800" dirty="0">
              <a:latin typeface="Arial" charset="0"/>
              <a:ea typeface="MS PGothic" charset="-128"/>
            </a:endParaRP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Climate, extremes and health in India</a:t>
            </a:r>
            <a:endParaRPr lang="en-US" dirty="0"/>
          </a:p>
        </p:txBody>
      </p:sp>
      <p:pic>
        <p:nvPicPr>
          <p:cNvPr id="3" name="Picture 2"/>
          <p:cNvPicPr>
            <a:picLocks noChangeAspect="1"/>
          </p:cNvPicPr>
          <p:nvPr/>
        </p:nvPicPr>
        <p:blipFill>
          <a:blip r:embed="rId2"/>
          <a:stretch>
            <a:fillRect/>
          </a:stretch>
        </p:blipFill>
        <p:spPr>
          <a:xfrm>
            <a:off x="0" y="1524000"/>
            <a:ext cx="5664734" cy="3187700"/>
          </a:xfrm>
          <a:prstGeom prst="rect">
            <a:avLst/>
          </a:prstGeom>
        </p:spPr>
      </p:pic>
      <p:pic>
        <p:nvPicPr>
          <p:cNvPr id="4" name="Picture 3"/>
          <p:cNvPicPr>
            <a:picLocks noChangeAspect="1"/>
          </p:cNvPicPr>
          <p:nvPr/>
        </p:nvPicPr>
        <p:blipFill>
          <a:blip r:embed="rId3"/>
          <a:stretch>
            <a:fillRect/>
          </a:stretch>
        </p:blipFill>
        <p:spPr>
          <a:xfrm>
            <a:off x="4262722" y="3035300"/>
            <a:ext cx="4881278" cy="2768600"/>
          </a:xfrm>
          <a:prstGeom prst="rect">
            <a:avLst/>
          </a:prstGeom>
        </p:spPr>
      </p:pic>
      <p:pic>
        <p:nvPicPr>
          <p:cNvPr id="5" name="Picture 4"/>
          <p:cNvPicPr>
            <a:picLocks noChangeAspect="1"/>
          </p:cNvPicPr>
          <p:nvPr/>
        </p:nvPicPr>
        <p:blipFill>
          <a:blip r:embed="rId4"/>
          <a:stretch>
            <a:fillRect/>
          </a:stretch>
        </p:blipFill>
        <p:spPr>
          <a:xfrm>
            <a:off x="1092200" y="4476066"/>
            <a:ext cx="4241800" cy="2381934"/>
          </a:xfrm>
          <a:prstGeom prst="rect">
            <a:avLst/>
          </a:prstGeom>
        </p:spPr>
      </p:pic>
    </p:spTree>
    <p:extLst>
      <p:ext uri="{BB962C8B-B14F-4D97-AF65-F5344CB8AC3E}">
        <p14:creationId xmlns:p14="http://schemas.microsoft.com/office/powerpoint/2010/main" val="151860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9" presetClass="entr" presetSubtype="0" fill="hold"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1000"/>
                                        <p:tgtEl>
                                          <p:spTgt spid="4"/>
                                        </p:tgtEl>
                                      </p:cBhvr>
                                    </p:animEffect>
                                  </p:childTnLst>
                                </p:cTn>
                              </p:par>
                            </p:childTnLst>
                          </p:cTn>
                        </p:par>
                        <p:par>
                          <p:cTn id="12" fill="hold">
                            <p:stCondLst>
                              <p:cond delay="2500"/>
                            </p:stCondLst>
                            <p:childTnLst>
                              <p:par>
                                <p:cTn id="13" presetID="9" presetClass="entr" presetSubtype="0" fill="hold" nodeType="afterEffect">
                                  <p:stCondLst>
                                    <p:cond delay="100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resilience look like?</a:t>
            </a:r>
            <a:endParaRPr lang="en-US" dirty="0"/>
          </a:p>
        </p:txBody>
      </p:sp>
      <p:pic>
        <p:nvPicPr>
          <p:cNvPr id="1026" name="Picture 2" descr=" man sleeps under the shade of a tree at a public park in New 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527" y="1720850"/>
            <a:ext cx="3096867" cy="19346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9840" y="1376138"/>
            <a:ext cx="3716960" cy="3781292"/>
          </a:xfrm>
          <a:prstGeom prst="rect">
            <a:avLst/>
          </a:prstGeom>
        </p:spPr>
      </p:pic>
      <p:pic>
        <p:nvPicPr>
          <p:cNvPr id="6" name="Picture 5"/>
          <p:cNvPicPr>
            <a:picLocks noChangeAspect="1"/>
          </p:cNvPicPr>
          <p:nvPr/>
        </p:nvPicPr>
        <p:blipFill>
          <a:blip r:embed="rId5"/>
          <a:stretch>
            <a:fillRect/>
          </a:stretch>
        </p:blipFill>
        <p:spPr>
          <a:xfrm>
            <a:off x="2602948" y="4031974"/>
            <a:ext cx="3920984" cy="2861776"/>
          </a:xfrm>
          <a:prstGeom prst="rect">
            <a:avLst/>
          </a:prstGeom>
        </p:spPr>
      </p:pic>
    </p:spTree>
    <p:extLst>
      <p:ext uri="{BB962C8B-B14F-4D97-AF65-F5344CB8AC3E}">
        <p14:creationId xmlns:p14="http://schemas.microsoft.com/office/powerpoint/2010/main" val="37512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time scales of climate and health decisions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Emergency Response (minutes-hours)</a:t>
            </a:r>
          </a:p>
          <a:p>
            <a:pPr lvl="1"/>
            <a:r>
              <a:rPr lang="en-US" dirty="0" smtClean="0"/>
              <a:t>Severe storms</a:t>
            </a:r>
          </a:p>
          <a:p>
            <a:r>
              <a:rPr lang="en-US" dirty="0" smtClean="0"/>
              <a:t>Short-term Forecasts (1-10 days)</a:t>
            </a:r>
          </a:p>
          <a:p>
            <a:pPr lvl="1"/>
            <a:r>
              <a:rPr lang="en-US" dirty="0" smtClean="0"/>
              <a:t>Weather/air warnings: Heat, air quality, pollen, severe storms</a:t>
            </a:r>
          </a:p>
          <a:p>
            <a:pPr lvl="1"/>
            <a:r>
              <a:rPr lang="en-US" dirty="0" smtClean="0"/>
              <a:t>Water quality, coastal water alerts</a:t>
            </a:r>
          </a:p>
          <a:p>
            <a:r>
              <a:rPr lang="en-US" dirty="0" smtClean="0"/>
              <a:t>Medium-term Forecasts (seasonal-</a:t>
            </a:r>
            <a:r>
              <a:rPr lang="en-US" dirty="0" err="1" smtClean="0"/>
              <a:t>interannual</a:t>
            </a:r>
            <a:r>
              <a:rPr lang="en-US" dirty="0" smtClean="0"/>
              <a:t>)</a:t>
            </a:r>
          </a:p>
          <a:p>
            <a:pPr lvl="1"/>
            <a:r>
              <a:rPr lang="en-US" dirty="0" smtClean="0"/>
              <a:t>Infectious disease early warnings</a:t>
            </a:r>
          </a:p>
          <a:p>
            <a:pPr lvl="1"/>
            <a:r>
              <a:rPr lang="en-US" dirty="0" smtClean="0"/>
              <a:t>Weather-climate outlooks:  heat, storms, precipitation</a:t>
            </a:r>
          </a:p>
          <a:p>
            <a:r>
              <a:rPr lang="en-US" dirty="0" smtClean="0"/>
              <a:t>Long-term Forecasts (decadal)</a:t>
            </a:r>
          </a:p>
          <a:p>
            <a:pPr lvl="1"/>
            <a:r>
              <a:rPr lang="en-US" dirty="0" smtClean="0"/>
              <a:t>Infrastructure planning</a:t>
            </a:r>
          </a:p>
          <a:p>
            <a:pPr lvl="1"/>
            <a:r>
              <a:rPr lang="en-US" dirty="0" smtClean="0"/>
              <a:t>Health system long-term </a:t>
            </a:r>
            <a:r>
              <a:rPr lang="en-US" dirty="0" smtClean="0"/>
              <a:t>planning; </a:t>
            </a:r>
            <a:endParaRPr lang="en-US" dirty="0"/>
          </a:p>
        </p:txBody>
      </p:sp>
    </p:spTree>
    <p:extLst>
      <p:ext uri="{BB962C8B-B14F-4D97-AF65-F5344CB8AC3E}">
        <p14:creationId xmlns:p14="http://schemas.microsoft.com/office/powerpoint/2010/main" val="21192870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92125" y="328547"/>
            <a:ext cx="8400084" cy="730250"/>
          </a:xfrm>
        </p:spPr>
        <p:txBody>
          <a:bodyPr>
            <a:normAutofit/>
          </a:bodyPr>
          <a:lstStyle/>
          <a:p>
            <a:r>
              <a:rPr lang="en-US" sz="3200" dirty="0"/>
              <a:t>Seamless Forecast Products for </a:t>
            </a:r>
            <a:r>
              <a:rPr lang="en-US" sz="3200" dirty="0" smtClean="0"/>
              <a:t>Health </a:t>
            </a:r>
            <a:endParaRPr lang="en-US" sz="3200" dirty="0"/>
          </a:p>
        </p:txBody>
      </p:sp>
      <p:sp>
        <p:nvSpPr>
          <p:cNvPr id="4099" name="Freeform 2"/>
          <p:cNvSpPr>
            <a:spLocks/>
          </p:cNvSpPr>
          <p:nvPr/>
        </p:nvSpPr>
        <p:spPr bwMode="auto">
          <a:xfrm>
            <a:off x="2286000" y="1523999"/>
            <a:ext cx="6357938" cy="369320"/>
          </a:xfrm>
          <a:custGeom>
            <a:avLst/>
            <a:gdLst>
              <a:gd name="T0" fmla="*/ 0 w 2963"/>
              <a:gd name="T1" fmla="*/ 2147483647 h 2136"/>
              <a:gd name="T2" fmla="*/ 598498563 w 2963"/>
              <a:gd name="T3" fmla="*/ 2147483647 h 2136"/>
              <a:gd name="T4" fmla="*/ 1795494068 w 2963"/>
              <a:gd name="T5" fmla="*/ 2147483647 h 2136"/>
              <a:gd name="T6" fmla="*/ 2147483647 w 2963"/>
              <a:gd name="T7" fmla="*/ 798585632 h 2136"/>
              <a:gd name="T8" fmla="*/ 2147483647 w 2963"/>
              <a:gd name="T9" fmla="*/ 133628258 h 2136"/>
              <a:gd name="T10" fmla="*/ 2147483647 w 2963"/>
              <a:gd name="T11" fmla="*/ 0 h 2136"/>
              <a:gd name="T12" fmla="*/ 0 60000 65536"/>
              <a:gd name="T13" fmla="*/ 0 60000 65536"/>
              <a:gd name="T14" fmla="*/ 0 60000 65536"/>
              <a:gd name="T15" fmla="*/ 0 60000 65536"/>
              <a:gd name="T16" fmla="*/ 0 60000 65536"/>
              <a:gd name="T17" fmla="*/ 0 60000 65536"/>
              <a:gd name="T18" fmla="*/ 0 w 2963"/>
              <a:gd name="T19" fmla="*/ 0 h 2136"/>
              <a:gd name="T20" fmla="*/ 2963 w 2963"/>
              <a:gd name="T21" fmla="*/ 2136 h 2136"/>
            </a:gdLst>
            <a:ahLst/>
            <a:cxnLst>
              <a:cxn ang="T12">
                <a:pos x="T0" y="T1"/>
              </a:cxn>
              <a:cxn ang="T13">
                <a:pos x="T2" y="T3"/>
              </a:cxn>
              <a:cxn ang="T14">
                <a:pos x="T4" y="T5"/>
              </a:cxn>
              <a:cxn ang="T15">
                <a:pos x="T6" y="T7"/>
              </a:cxn>
              <a:cxn ang="T16">
                <a:pos x="T8" y="T9"/>
              </a:cxn>
              <a:cxn ang="T17">
                <a:pos x="T10" y="T11"/>
              </a:cxn>
            </a:cxnLst>
            <a:rect l="T18" t="T19" r="T20" b="T21"/>
            <a:pathLst>
              <a:path w="2963" h="2136">
                <a:moveTo>
                  <a:pt x="0" y="2136"/>
                </a:moveTo>
                <a:cubicBezTo>
                  <a:pt x="57" y="1906"/>
                  <a:pt x="114" y="1675"/>
                  <a:pt x="228" y="1445"/>
                </a:cubicBezTo>
                <a:cubicBezTo>
                  <a:pt x="342" y="1215"/>
                  <a:pt x="484" y="953"/>
                  <a:pt x="684" y="754"/>
                </a:cubicBezTo>
                <a:cubicBezTo>
                  <a:pt x="883" y="555"/>
                  <a:pt x="1162" y="370"/>
                  <a:pt x="1425" y="251"/>
                </a:cubicBezTo>
                <a:cubicBezTo>
                  <a:pt x="1688" y="132"/>
                  <a:pt x="2004" y="84"/>
                  <a:pt x="2260" y="42"/>
                </a:cubicBezTo>
                <a:cubicBezTo>
                  <a:pt x="2516" y="0"/>
                  <a:pt x="2817" y="9"/>
                  <a:pt x="2963" y="0"/>
                </a:cubicBezTo>
              </a:path>
            </a:pathLst>
          </a:custGeom>
          <a:noFill/>
          <a:ln w="28575" cap="flat" cmpd="sng">
            <a:solidFill>
              <a:srgbClr val="FF9933"/>
            </a:solidFill>
            <a:prstDash val="solid"/>
            <a:round/>
            <a:headEnd/>
            <a:tailEnd/>
          </a:ln>
          <a:extLst>
            <a:ext uri="{909E8E84-426E-40dd-AFC4-6F175D3DCCD1}">
              <a14:hiddenFill xmlns="" xmlns:a14="http://schemas.microsoft.com/office/drawing/2010/main">
                <a:solidFill>
                  <a:srgbClr val="FFFFFF"/>
                </a:solidFill>
              </a14:hiddenFill>
            </a:ext>
          </a:extLst>
        </p:spPr>
        <p:txBody>
          <a:bodyPr wrap="square" lIns="91429" tIns="45714" rIns="91429" bIns="45714">
            <a:spAutoFit/>
          </a:bodyPr>
          <a:lstStyle/>
          <a:p>
            <a:pPr fontAlgn="auto">
              <a:spcBef>
                <a:spcPts val="0"/>
              </a:spcBef>
              <a:spcAft>
                <a:spcPts val="0"/>
              </a:spcAft>
            </a:pPr>
            <a:endParaRPr lang="en-US">
              <a:solidFill>
                <a:srgbClr val="000000"/>
              </a:solidFill>
              <a:latin typeface="Arial"/>
              <a:ea typeface="+mn-ea"/>
            </a:endParaRPr>
          </a:p>
        </p:txBody>
      </p:sp>
      <p:sp>
        <p:nvSpPr>
          <p:cNvPr id="4100" name="Freeform 3"/>
          <p:cNvSpPr>
            <a:spLocks/>
          </p:cNvSpPr>
          <p:nvPr/>
        </p:nvSpPr>
        <p:spPr bwMode="auto">
          <a:xfrm>
            <a:off x="2286000" y="2381250"/>
            <a:ext cx="6324600" cy="369320"/>
          </a:xfrm>
          <a:custGeom>
            <a:avLst/>
            <a:gdLst>
              <a:gd name="T0" fmla="*/ 0 w 2964"/>
              <a:gd name="T1" fmla="*/ 2147483647 h 1753"/>
              <a:gd name="T2" fmla="*/ 445947234 w 2964"/>
              <a:gd name="T3" fmla="*/ 2147483647 h 1753"/>
              <a:gd name="T4" fmla="*/ 1130607705 w 2964"/>
              <a:gd name="T5" fmla="*/ 2147483647 h 1753"/>
              <a:gd name="T6" fmla="*/ 1857239413 w 2964"/>
              <a:gd name="T7" fmla="*/ 1734364053 h 1753"/>
              <a:gd name="T8" fmla="*/ 2147483647 w 2964"/>
              <a:gd name="T9" fmla="*/ 998807210 h 1753"/>
              <a:gd name="T10" fmla="*/ 2147483647 w 2964"/>
              <a:gd name="T11" fmla="*/ 358744974 h 1753"/>
              <a:gd name="T12" fmla="*/ 2147483647 w 2964"/>
              <a:gd name="T13" fmla="*/ 69684299 h 1753"/>
              <a:gd name="T14" fmla="*/ 2147483647 w 2964"/>
              <a:gd name="T15" fmla="*/ 0 h 1753"/>
              <a:gd name="T16" fmla="*/ 0 60000 65536"/>
              <a:gd name="T17" fmla="*/ 0 60000 65536"/>
              <a:gd name="T18" fmla="*/ 0 60000 65536"/>
              <a:gd name="T19" fmla="*/ 0 60000 65536"/>
              <a:gd name="T20" fmla="*/ 0 60000 65536"/>
              <a:gd name="T21" fmla="*/ 0 60000 65536"/>
              <a:gd name="T22" fmla="*/ 0 60000 65536"/>
              <a:gd name="T23" fmla="*/ 0 60000 65536"/>
              <a:gd name="T24" fmla="*/ 0 w 2964"/>
              <a:gd name="T25" fmla="*/ 0 h 1753"/>
              <a:gd name="T26" fmla="*/ 2964 w 2964"/>
              <a:gd name="T27" fmla="*/ 1753 h 17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64" h="1753">
                <a:moveTo>
                  <a:pt x="0" y="1753"/>
                </a:moveTo>
                <a:cubicBezTo>
                  <a:pt x="52" y="1624"/>
                  <a:pt x="98" y="1509"/>
                  <a:pt x="170" y="1381"/>
                </a:cubicBezTo>
                <a:cubicBezTo>
                  <a:pt x="242" y="1253"/>
                  <a:pt x="341" y="1105"/>
                  <a:pt x="431" y="987"/>
                </a:cubicBezTo>
                <a:cubicBezTo>
                  <a:pt x="521" y="869"/>
                  <a:pt x="591" y="772"/>
                  <a:pt x="708" y="672"/>
                </a:cubicBezTo>
                <a:cubicBezTo>
                  <a:pt x="825" y="572"/>
                  <a:pt x="969" y="476"/>
                  <a:pt x="1135" y="387"/>
                </a:cubicBezTo>
                <a:cubicBezTo>
                  <a:pt x="1301" y="298"/>
                  <a:pt x="1484" y="199"/>
                  <a:pt x="1703" y="139"/>
                </a:cubicBezTo>
                <a:cubicBezTo>
                  <a:pt x="1922" y="79"/>
                  <a:pt x="2237" y="50"/>
                  <a:pt x="2447" y="27"/>
                </a:cubicBezTo>
                <a:cubicBezTo>
                  <a:pt x="2657" y="4"/>
                  <a:pt x="2856" y="6"/>
                  <a:pt x="2964" y="0"/>
                </a:cubicBezTo>
              </a:path>
            </a:pathLst>
          </a:custGeom>
          <a:noFill/>
          <a:ln w="28575" cap="flat" cmpd="sng">
            <a:solidFill>
              <a:srgbClr val="FF9933"/>
            </a:solidFill>
            <a:prstDash val="solid"/>
            <a:round/>
            <a:headEnd/>
            <a:tailEnd/>
          </a:ln>
          <a:extLst>
            <a:ext uri="{909E8E84-426E-40dd-AFC4-6F175D3DCCD1}">
              <a14:hiddenFill xmlns="" xmlns:a14="http://schemas.microsoft.com/office/drawing/2010/main">
                <a:solidFill>
                  <a:srgbClr val="FFFFFF"/>
                </a:solidFill>
              </a14:hiddenFill>
            </a:ext>
          </a:extLst>
        </p:spPr>
        <p:txBody>
          <a:bodyPr wrap="square" lIns="91429" tIns="45714" rIns="91429" bIns="45714">
            <a:spAutoFit/>
          </a:bodyPr>
          <a:lstStyle/>
          <a:p>
            <a:pPr fontAlgn="auto">
              <a:spcBef>
                <a:spcPts val="0"/>
              </a:spcBef>
              <a:spcAft>
                <a:spcPts val="0"/>
              </a:spcAft>
            </a:pPr>
            <a:endParaRPr lang="en-US">
              <a:solidFill>
                <a:srgbClr val="000000"/>
              </a:solidFill>
              <a:latin typeface="Arial"/>
              <a:ea typeface="+mn-ea"/>
            </a:endParaRPr>
          </a:p>
        </p:txBody>
      </p:sp>
      <p:sp>
        <p:nvSpPr>
          <p:cNvPr id="385030" name="Text Box 6"/>
          <p:cNvSpPr txBox="1">
            <a:spLocks noChangeArrowheads="1"/>
          </p:cNvSpPr>
          <p:nvPr/>
        </p:nvSpPr>
        <p:spPr bwMode="auto">
          <a:xfrm>
            <a:off x="1752601" y="4708525"/>
            <a:ext cx="1006475" cy="276981"/>
          </a:xfrm>
          <a:prstGeom prst="rect">
            <a:avLst/>
          </a:prstGeom>
          <a:gradFill rotWithShape="0">
            <a:gsLst>
              <a:gs pos="0">
                <a:srgbClr val="CCFFCC"/>
              </a:gs>
              <a:gs pos="100000">
                <a:srgbClr val="339933"/>
              </a:gs>
            </a:gsLst>
            <a:path path="shape">
              <a:fillToRect l="50000" t="50000" r="50000" b="50000"/>
            </a:path>
          </a:gradFill>
          <a:ln w="28575">
            <a:solidFill>
              <a:schemeClr val="bg2"/>
            </a:solidFill>
            <a:miter lim="800000"/>
            <a:headEnd/>
            <a:tailEnd/>
          </a:ln>
          <a:effectLst/>
        </p:spPr>
        <p:txBody>
          <a:bodyPr lIns="91422" tIns="45711" rIns="91422" bIns="45711">
            <a:spAutoFit/>
          </a:bodyPr>
          <a:lstStyle/>
          <a:p>
            <a:pPr algn="ctr" eaLnBrk="0" fontAlgn="auto" hangingPunct="0">
              <a:spcBef>
                <a:spcPts val="0"/>
              </a:spcBef>
              <a:spcAft>
                <a:spcPts val="0"/>
              </a:spcAft>
              <a:defRPr/>
            </a:pPr>
            <a:r>
              <a:rPr lang="en-US" sz="1200" b="1" i="1">
                <a:solidFill>
                  <a:srgbClr val="1F497D"/>
                </a:solidFill>
                <a:effectLst>
                  <a:outerShdw blurRad="38100" dist="38100" dir="2700000" algn="tl">
                    <a:srgbClr val="000000"/>
                  </a:outerShdw>
                </a:effectLst>
                <a:ea typeface="+mn-ea"/>
                <a:cs typeface="Times New Roman" pitchFamily="18" charset="0"/>
              </a:rPr>
              <a:t>Minutes</a:t>
            </a:r>
          </a:p>
        </p:txBody>
      </p:sp>
      <p:sp>
        <p:nvSpPr>
          <p:cNvPr id="385031" name="Text Box 7"/>
          <p:cNvSpPr txBox="1">
            <a:spLocks noChangeArrowheads="1"/>
          </p:cNvSpPr>
          <p:nvPr/>
        </p:nvSpPr>
        <p:spPr bwMode="auto">
          <a:xfrm>
            <a:off x="2179638" y="4232276"/>
            <a:ext cx="1020762" cy="276981"/>
          </a:xfrm>
          <a:prstGeom prst="rect">
            <a:avLst/>
          </a:prstGeom>
          <a:gradFill rotWithShape="0">
            <a:gsLst>
              <a:gs pos="0">
                <a:srgbClr val="CCFFCC"/>
              </a:gs>
              <a:gs pos="100000">
                <a:srgbClr val="339933"/>
              </a:gs>
            </a:gsLst>
            <a:path path="shape">
              <a:fillToRect l="50000" t="50000" r="50000" b="50000"/>
            </a:path>
          </a:gradFill>
          <a:ln w="28575">
            <a:solidFill>
              <a:schemeClr val="bg2"/>
            </a:solidFill>
            <a:miter lim="800000"/>
            <a:headEnd/>
            <a:tailEnd/>
          </a:ln>
          <a:effectLst/>
        </p:spPr>
        <p:txBody>
          <a:bodyPr lIns="91422" tIns="45711" rIns="91422" bIns="45711">
            <a:spAutoFit/>
          </a:bodyPr>
          <a:lstStyle/>
          <a:p>
            <a:pPr algn="ctr" eaLnBrk="0" fontAlgn="auto" hangingPunct="0">
              <a:spcBef>
                <a:spcPts val="0"/>
              </a:spcBef>
              <a:spcAft>
                <a:spcPts val="0"/>
              </a:spcAft>
              <a:defRPr/>
            </a:pPr>
            <a:r>
              <a:rPr lang="en-US" sz="1200" b="1" i="1">
                <a:solidFill>
                  <a:srgbClr val="1F497D"/>
                </a:solidFill>
                <a:effectLst>
                  <a:outerShdw blurRad="38100" dist="38100" dir="2700000" algn="tl">
                    <a:srgbClr val="000000"/>
                  </a:outerShdw>
                </a:effectLst>
                <a:ea typeface="+mn-ea"/>
                <a:cs typeface="Times New Roman" pitchFamily="18" charset="0"/>
              </a:rPr>
              <a:t>Hours</a:t>
            </a:r>
          </a:p>
        </p:txBody>
      </p:sp>
      <p:sp>
        <p:nvSpPr>
          <p:cNvPr id="385032" name="Text Box 8"/>
          <p:cNvSpPr txBox="1">
            <a:spLocks noChangeArrowheads="1"/>
          </p:cNvSpPr>
          <p:nvPr/>
        </p:nvSpPr>
        <p:spPr bwMode="auto">
          <a:xfrm>
            <a:off x="2535238" y="3754438"/>
            <a:ext cx="1046163" cy="276981"/>
          </a:xfrm>
          <a:prstGeom prst="rect">
            <a:avLst/>
          </a:prstGeom>
          <a:gradFill rotWithShape="0">
            <a:gsLst>
              <a:gs pos="0">
                <a:srgbClr val="CCFFCC"/>
              </a:gs>
              <a:gs pos="100000">
                <a:srgbClr val="339933"/>
              </a:gs>
            </a:gsLst>
            <a:path path="shape">
              <a:fillToRect l="50000" t="50000" r="50000" b="50000"/>
            </a:path>
          </a:gradFill>
          <a:ln w="28575">
            <a:solidFill>
              <a:schemeClr val="bg2"/>
            </a:solidFill>
            <a:miter lim="800000"/>
            <a:headEnd/>
            <a:tailEnd/>
          </a:ln>
          <a:effectLst/>
        </p:spPr>
        <p:txBody>
          <a:bodyPr lIns="91422" tIns="45711" rIns="91422" bIns="45711">
            <a:spAutoFit/>
          </a:bodyPr>
          <a:lstStyle/>
          <a:p>
            <a:pPr algn="ctr" eaLnBrk="0" fontAlgn="auto" hangingPunct="0">
              <a:spcBef>
                <a:spcPts val="0"/>
              </a:spcBef>
              <a:spcAft>
                <a:spcPts val="0"/>
              </a:spcAft>
              <a:defRPr/>
            </a:pPr>
            <a:r>
              <a:rPr lang="en-US" sz="1200" b="1" i="1">
                <a:solidFill>
                  <a:srgbClr val="1F497D"/>
                </a:solidFill>
                <a:effectLst>
                  <a:outerShdw blurRad="38100" dist="38100" dir="2700000" algn="tl">
                    <a:srgbClr val="000000"/>
                  </a:outerShdw>
                </a:effectLst>
                <a:ea typeface="+mn-ea"/>
                <a:cs typeface="Times New Roman" pitchFamily="18" charset="0"/>
              </a:rPr>
              <a:t>Days</a:t>
            </a:r>
          </a:p>
        </p:txBody>
      </p:sp>
      <p:sp>
        <p:nvSpPr>
          <p:cNvPr id="385033" name="Text Box 9"/>
          <p:cNvSpPr txBox="1">
            <a:spLocks noChangeArrowheads="1"/>
          </p:cNvSpPr>
          <p:nvPr/>
        </p:nvSpPr>
        <p:spPr bwMode="auto">
          <a:xfrm>
            <a:off x="2879726" y="3278188"/>
            <a:ext cx="1082675" cy="276981"/>
          </a:xfrm>
          <a:prstGeom prst="rect">
            <a:avLst/>
          </a:prstGeom>
          <a:gradFill rotWithShape="0">
            <a:gsLst>
              <a:gs pos="0">
                <a:srgbClr val="CCFFCC"/>
              </a:gs>
              <a:gs pos="100000">
                <a:srgbClr val="339933"/>
              </a:gs>
            </a:gsLst>
            <a:path path="shape">
              <a:fillToRect l="50000" t="50000" r="50000" b="50000"/>
            </a:path>
          </a:gradFill>
          <a:ln w="28575">
            <a:solidFill>
              <a:schemeClr val="bg2"/>
            </a:solidFill>
            <a:miter lim="800000"/>
            <a:headEnd/>
            <a:tailEnd/>
          </a:ln>
          <a:effectLst/>
        </p:spPr>
        <p:txBody>
          <a:bodyPr lIns="91422" tIns="45711" rIns="91422" bIns="45711">
            <a:spAutoFit/>
          </a:bodyPr>
          <a:lstStyle/>
          <a:p>
            <a:pPr algn="ctr" eaLnBrk="0" fontAlgn="auto" hangingPunct="0">
              <a:spcBef>
                <a:spcPts val="0"/>
              </a:spcBef>
              <a:spcAft>
                <a:spcPts val="0"/>
              </a:spcAft>
              <a:defRPr/>
            </a:pPr>
            <a:r>
              <a:rPr lang="en-US" sz="1200" b="1" i="1" dirty="0">
                <a:solidFill>
                  <a:srgbClr val="1F497D"/>
                </a:solidFill>
                <a:effectLst>
                  <a:outerShdw blurRad="38100" dist="38100" dir="2700000" algn="tl">
                    <a:srgbClr val="000000"/>
                  </a:outerShdw>
                </a:effectLst>
                <a:ea typeface="+mn-ea"/>
                <a:cs typeface="Times New Roman" pitchFamily="18" charset="0"/>
              </a:rPr>
              <a:t>1 Week</a:t>
            </a:r>
          </a:p>
        </p:txBody>
      </p:sp>
      <p:sp>
        <p:nvSpPr>
          <p:cNvPr id="385034" name="Text Box 10"/>
          <p:cNvSpPr txBox="1">
            <a:spLocks noChangeArrowheads="1"/>
          </p:cNvSpPr>
          <p:nvPr/>
        </p:nvSpPr>
        <p:spPr bwMode="auto">
          <a:xfrm>
            <a:off x="3446462" y="2814638"/>
            <a:ext cx="1125538" cy="276981"/>
          </a:xfrm>
          <a:prstGeom prst="rect">
            <a:avLst/>
          </a:prstGeom>
          <a:gradFill rotWithShape="0">
            <a:gsLst>
              <a:gs pos="0">
                <a:srgbClr val="FF9933"/>
              </a:gs>
              <a:gs pos="100000">
                <a:srgbClr val="800000"/>
              </a:gs>
            </a:gsLst>
            <a:path path="shape">
              <a:fillToRect l="50000" t="50000" r="50000" b="50000"/>
            </a:path>
          </a:gradFill>
          <a:ln w="28575">
            <a:solidFill>
              <a:schemeClr val="bg2"/>
            </a:solidFill>
            <a:miter lim="800000"/>
            <a:headEnd/>
            <a:tailEnd/>
          </a:ln>
          <a:effectLst/>
        </p:spPr>
        <p:txBody>
          <a:bodyPr lIns="91422" tIns="45711" rIns="91422" bIns="45711">
            <a:spAutoFit/>
          </a:bodyPr>
          <a:lstStyle/>
          <a:p>
            <a:pPr algn="ctr" eaLnBrk="0" fontAlgn="auto" hangingPunct="0">
              <a:spcBef>
                <a:spcPts val="0"/>
              </a:spcBef>
              <a:spcAft>
                <a:spcPts val="0"/>
              </a:spcAft>
              <a:defRPr/>
            </a:pPr>
            <a:r>
              <a:rPr lang="en-US" sz="1200" b="1" i="1">
                <a:solidFill>
                  <a:srgbClr val="000000"/>
                </a:solidFill>
                <a:effectLst>
                  <a:outerShdw blurRad="38100" dist="38100" dir="2700000" algn="tl">
                    <a:srgbClr val="FFFFFF"/>
                  </a:outerShdw>
                </a:effectLst>
                <a:ea typeface="+mn-ea"/>
                <a:cs typeface="Times New Roman" pitchFamily="18" charset="0"/>
              </a:rPr>
              <a:t>2 Week</a:t>
            </a:r>
          </a:p>
        </p:txBody>
      </p:sp>
      <p:sp>
        <p:nvSpPr>
          <p:cNvPr id="385035" name="Text Box 11"/>
          <p:cNvSpPr txBox="1">
            <a:spLocks noChangeArrowheads="1"/>
          </p:cNvSpPr>
          <p:nvPr/>
        </p:nvSpPr>
        <p:spPr bwMode="auto">
          <a:xfrm>
            <a:off x="4191001" y="2439988"/>
            <a:ext cx="1179513" cy="276981"/>
          </a:xfrm>
          <a:prstGeom prst="rect">
            <a:avLst/>
          </a:prstGeom>
          <a:gradFill rotWithShape="0">
            <a:gsLst>
              <a:gs pos="0">
                <a:srgbClr val="FF9933"/>
              </a:gs>
              <a:gs pos="100000">
                <a:srgbClr val="800000"/>
              </a:gs>
            </a:gsLst>
            <a:path path="shape">
              <a:fillToRect l="50000" t="50000" r="50000" b="50000"/>
            </a:path>
          </a:gradFill>
          <a:ln w="28575">
            <a:solidFill>
              <a:schemeClr val="bg2"/>
            </a:solidFill>
            <a:miter lim="800000"/>
            <a:headEnd/>
            <a:tailEnd/>
          </a:ln>
          <a:effectLst/>
        </p:spPr>
        <p:txBody>
          <a:bodyPr lIns="91422" tIns="45711" rIns="91422" bIns="45711">
            <a:spAutoFit/>
          </a:bodyPr>
          <a:lstStyle/>
          <a:p>
            <a:pPr algn="ctr" eaLnBrk="0" fontAlgn="auto" hangingPunct="0">
              <a:spcBef>
                <a:spcPts val="0"/>
              </a:spcBef>
              <a:spcAft>
                <a:spcPts val="0"/>
              </a:spcAft>
              <a:defRPr/>
            </a:pPr>
            <a:r>
              <a:rPr lang="en-US" sz="1200" b="1" i="1">
                <a:solidFill>
                  <a:srgbClr val="000000"/>
                </a:solidFill>
                <a:effectLst>
                  <a:outerShdw blurRad="38100" dist="38100" dir="2700000" algn="tl">
                    <a:srgbClr val="FFFFFF"/>
                  </a:outerShdw>
                </a:effectLst>
                <a:ea typeface="+mn-ea"/>
                <a:cs typeface="Times New Roman" pitchFamily="18" charset="0"/>
              </a:rPr>
              <a:t>Months</a:t>
            </a:r>
          </a:p>
        </p:txBody>
      </p:sp>
      <p:sp>
        <p:nvSpPr>
          <p:cNvPr id="385036" name="Text Box 12"/>
          <p:cNvSpPr txBox="1">
            <a:spLocks noChangeArrowheads="1"/>
          </p:cNvSpPr>
          <p:nvPr/>
        </p:nvSpPr>
        <p:spPr bwMode="auto">
          <a:xfrm>
            <a:off x="4876800" y="2060576"/>
            <a:ext cx="1177925" cy="276981"/>
          </a:xfrm>
          <a:prstGeom prst="rect">
            <a:avLst/>
          </a:prstGeom>
          <a:gradFill rotWithShape="0">
            <a:gsLst>
              <a:gs pos="0">
                <a:srgbClr val="FF9933"/>
              </a:gs>
              <a:gs pos="100000">
                <a:srgbClr val="800000"/>
              </a:gs>
            </a:gsLst>
            <a:path path="shape">
              <a:fillToRect l="50000" t="50000" r="50000" b="50000"/>
            </a:path>
          </a:gradFill>
          <a:ln w="28575">
            <a:solidFill>
              <a:schemeClr val="bg2"/>
            </a:solidFill>
            <a:miter lim="800000"/>
            <a:headEnd/>
            <a:tailEnd/>
          </a:ln>
          <a:effectLst/>
        </p:spPr>
        <p:txBody>
          <a:bodyPr lIns="91422" tIns="45711" rIns="91422" bIns="45711">
            <a:spAutoFit/>
          </a:bodyPr>
          <a:lstStyle/>
          <a:p>
            <a:pPr algn="ctr" eaLnBrk="0" fontAlgn="auto" hangingPunct="0">
              <a:spcBef>
                <a:spcPts val="0"/>
              </a:spcBef>
              <a:spcAft>
                <a:spcPts val="0"/>
              </a:spcAft>
              <a:defRPr/>
            </a:pPr>
            <a:r>
              <a:rPr lang="en-US" sz="1200" b="1" i="1">
                <a:solidFill>
                  <a:srgbClr val="000000"/>
                </a:solidFill>
                <a:effectLst>
                  <a:outerShdw blurRad="38100" dist="38100" dir="2700000" algn="tl">
                    <a:srgbClr val="FFFFFF"/>
                  </a:outerShdw>
                </a:effectLst>
                <a:ea typeface="+mn-ea"/>
                <a:cs typeface="Times New Roman" pitchFamily="18" charset="0"/>
              </a:rPr>
              <a:t>Seasons</a:t>
            </a:r>
          </a:p>
        </p:txBody>
      </p:sp>
      <p:sp>
        <p:nvSpPr>
          <p:cNvPr id="385037" name="Text Box 13"/>
          <p:cNvSpPr txBox="1">
            <a:spLocks noChangeArrowheads="1"/>
          </p:cNvSpPr>
          <p:nvPr/>
        </p:nvSpPr>
        <p:spPr bwMode="auto">
          <a:xfrm>
            <a:off x="6172200" y="1906588"/>
            <a:ext cx="1160462" cy="276981"/>
          </a:xfrm>
          <a:prstGeom prst="rect">
            <a:avLst/>
          </a:prstGeom>
          <a:gradFill rotWithShape="0">
            <a:gsLst>
              <a:gs pos="0">
                <a:srgbClr val="FF9933"/>
              </a:gs>
              <a:gs pos="100000">
                <a:srgbClr val="800000"/>
              </a:gs>
            </a:gsLst>
            <a:path path="shape">
              <a:fillToRect l="50000" t="50000" r="50000" b="50000"/>
            </a:path>
          </a:gradFill>
          <a:ln w="28575">
            <a:solidFill>
              <a:schemeClr val="bg2"/>
            </a:solidFill>
            <a:miter lim="800000"/>
            <a:headEnd/>
            <a:tailEnd/>
          </a:ln>
          <a:effectLst/>
        </p:spPr>
        <p:txBody>
          <a:bodyPr lIns="91422" tIns="45711" rIns="91422" bIns="45711">
            <a:spAutoFit/>
          </a:bodyPr>
          <a:lstStyle/>
          <a:p>
            <a:pPr algn="ctr" eaLnBrk="0" fontAlgn="auto" hangingPunct="0">
              <a:spcBef>
                <a:spcPts val="0"/>
              </a:spcBef>
              <a:spcAft>
                <a:spcPts val="0"/>
              </a:spcAft>
              <a:defRPr/>
            </a:pPr>
            <a:r>
              <a:rPr lang="en-US" sz="1200" b="1" i="1">
                <a:solidFill>
                  <a:srgbClr val="000000"/>
                </a:solidFill>
                <a:effectLst>
                  <a:outerShdw blurRad="38100" dist="38100" dir="2700000" algn="tl">
                    <a:srgbClr val="FFFFFF"/>
                  </a:outerShdw>
                </a:effectLst>
                <a:ea typeface="+mn-ea"/>
                <a:cs typeface="Times New Roman" pitchFamily="18" charset="0"/>
              </a:rPr>
              <a:t>Years</a:t>
            </a:r>
          </a:p>
        </p:txBody>
      </p:sp>
      <p:sp>
        <p:nvSpPr>
          <p:cNvPr id="4115" name="Line 18"/>
          <p:cNvSpPr>
            <a:spLocks noChangeShapeType="1"/>
          </p:cNvSpPr>
          <p:nvPr/>
        </p:nvSpPr>
        <p:spPr bwMode="auto">
          <a:xfrm>
            <a:off x="3581400" y="3200400"/>
            <a:ext cx="5181600"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lIns="91429" tIns="45714" rIns="91429" bIns="45714"/>
          <a:lstStyle/>
          <a:p>
            <a:pPr fontAlgn="auto">
              <a:spcBef>
                <a:spcPts val="0"/>
              </a:spcBef>
              <a:spcAft>
                <a:spcPts val="0"/>
              </a:spcAft>
            </a:pPr>
            <a:endParaRPr lang="en-US">
              <a:solidFill>
                <a:srgbClr val="000000"/>
              </a:solidFill>
              <a:latin typeface="Arial"/>
              <a:ea typeface="+mn-ea"/>
            </a:endParaRPr>
          </a:p>
        </p:txBody>
      </p:sp>
      <p:sp>
        <p:nvSpPr>
          <p:cNvPr id="4116" name="Text Box 19"/>
          <p:cNvSpPr txBox="1">
            <a:spLocks noChangeArrowheads="1"/>
          </p:cNvSpPr>
          <p:nvPr/>
        </p:nvSpPr>
        <p:spPr bwMode="auto">
          <a:xfrm>
            <a:off x="6285051" y="3733801"/>
            <a:ext cx="2715936"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ts val="0"/>
              </a:spcBef>
              <a:spcAft>
                <a:spcPts val="0"/>
              </a:spcAft>
            </a:pPr>
            <a:r>
              <a:rPr lang="en-US" altLang="en-US" sz="2000" dirty="0">
                <a:solidFill>
                  <a:srgbClr val="00B050"/>
                </a:solidFill>
                <a:latin typeface="Calibri" pitchFamily="34" charset="0"/>
                <a:ea typeface="+mn-ea"/>
              </a:rPr>
              <a:t>Weather Prediction </a:t>
            </a:r>
          </a:p>
          <a:p>
            <a:pPr algn="ctr" eaLnBrk="1" fontAlgn="auto" hangingPunct="1">
              <a:spcBef>
                <a:spcPts val="0"/>
              </a:spcBef>
              <a:spcAft>
                <a:spcPts val="0"/>
              </a:spcAft>
            </a:pPr>
            <a:r>
              <a:rPr lang="en-US" altLang="en-US" sz="2000" dirty="0">
                <a:solidFill>
                  <a:srgbClr val="00B050"/>
                </a:solidFill>
                <a:latin typeface="Calibri" pitchFamily="34" charset="0"/>
                <a:ea typeface="+mn-ea"/>
              </a:rPr>
              <a:t>Products (Deterministic)</a:t>
            </a:r>
          </a:p>
        </p:txBody>
      </p:sp>
      <p:sp>
        <p:nvSpPr>
          <p:cNvPr id="4117" name="Text Box 20"/>
          <p:cNvSpPr txBox="1">
            <a:spLocks noChangeArrowheads="1"/>
          </p:cNvSpPr>
          <p:nvPr/>
        </p:nvSpPr>
        <p:spPr bwMode="auto">
          <a:xfrm>
            <a:off x="5927725" y="2530475"/>
            <a:ext cx="2716214"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9" tIns="45714" rIns="91429" bIns="45714">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ts val="0"/>
              </a:spcBef>
              <a:spcAft>
                <a:spcPts val="0"/>
              </a:spcAft>
            </a:pPr>
            <a:r>
              <a:rPr lang="en-US" altLang="en-US" sz="2000" dirty="0">
                <a:solidFill>
                  <a:srgbClr val="F79646">
                    <a:lumMod val="50000"/>
                  </a:srgbClr>
                </a:solidFill>
                <a:latin typeface="Calibri" pitchFamily="34" charset="0"/>
                <a:ea typeface="+mn-ea"/>
              </a:rPr>
              <a:t>Climate Prediction</a:t>
            </a:r>
          </a:p>
          <a:p>
            <a:pPr algn="ctr" eaLnBrk="1" fontAlgn="auto" hangingPunct="1">
              <a:spcBef>
                <a:spcPts val="0"/>
              </a:spcBef>
              <a:spcAft>
                <a:spcPts val="0"/>
              </a:spcAft>
            </a:pPr>
            <a:r>
              <a:rPr lang="en-US" altLang="en-US" sz="2000" dirty="0">
                <a:solidFill>
                  <a:srgbClr val="F79646">
                    <a:lumMod val="50000"/>
                  </a:srgbClr>
                </a:solidFill>
                <a:latin typeface="Calibri" pitchFamily="34" charset="0"/>
                <a:ea typeface="+mn-ea"/>
              </a:rPr>
              <a:t>Products (Probabilistic)</a:t>
            </a:r>
          </a:p>
        </p:txBody>
      </p:sp>
      <p:grpSp>
        <p:nvGrpSpPr>
          <p:cNvPr id="4119" name="Group 24"/>
          <p:cNvGrpSpPr>
            <a:grpSpLocks/>
          </p:cNvGrpSpPr>
          <p:nvPr/>
        </p:nvGrpSpPr>
        <p:grpSpPr bwMode="auto">
          <a:xfrm>
            <a:off x="1" y="1641475"/>
            <a:ext cx="1652588" cy="3538538"/>
            <a:chOff x="18" y="1034"/>
            <a:chExt cx="1041" cy="2229"/>
          </a:xfrm>
        </p:grpSpPr>
        <p:grpSp>
          <p:nvGrpSpPr>
            <p:cNvPr id="4139" name="Group 25"/>
            <p:cNvGrpSpPr>
              <a:grpSpLocks/>
            </p:cNvGrpSpPr>
            <p:nvPr/>
          </p:nvGrpSpPr>
          <p:grpSpPr bwMode="auto">
            <a:xfrm>
              <a:off x="877" y="1034"/>
              <a:ext cx="182" cy="2229"/>
              <a:chOff x="877" y="1034"/>
              <a:chExt cx="182" cy="2229"/>
            </a:xfrm>
          </p:grpSpPr>
          <p:sp>
            <p:nvSpPr>
              <p:cNvPr id="4147" name="Line 26"/>
              <p:cNvSpPr>
                <a:spLocks noChangeShapeType="1"/>
              </p:cNvSpPr>
              <p:nvPr/>
            </p:nvSpPr>
            <p:spPr bwMode="auto">
              <a:xfrm>
                <a:off x="952" y="1034"/>
                <a:ext cx="0" cy="2229"/>
              </a:xfrm>
              <a:prstGeom prst="line">
                <a:avLst/>
              </a:prstGeom>
              <a:noFill/>
              <a:ln w="28575">
                <a:solidFill>
                  <a:schemeClr val="tx1"/>
                </a:solidFill>
                <a:round/>
                <a:headEnd type="triangle" w="med" len="med"/>
                <a:tailEnd/>
              </a:ln>
              <a:extLst>
                <a:ext uri="{909E8E84-426E-40dd-AFC4-6F175D3DCCD1}">
                  <a14:hiddenFill xmlns="" xmlns:a14="http://schemas.microsoft.com/office/drawing/2010/main">
                    <a:noFill/>
                  </a14:hiddenFill>
                </a:ext>
              </a:extLst>
            </p:spPr>
            <p:txBody>
              <a:bodyPr/>
              <a:lstStyle/>
              <a:p>
                <a:pPr fontAlgn="auto">
                  <a:spcBef>
                    <a:spcPts val="0"/>
                  </a:spcBef>
                  <a:spcAft>
                    <a:spcPts val="0"/>
                  </a:spcAft>
                </a:pPr>
                <a:endParaRPr lang="en-US">
                  <a:solidFill>
                    <a:srgbClr val="000000"/>
                  </a:solidFill>
                  <a:latin typeface="Arial"/>
                  <a:ea typeface="+mn-ea"/>
                </a:endParaRPr>
              </a:p>
            </p:txBody>
          </p:sp>
          <p:sp>
            <p:nvSpPr>
              <p:cNvPr id="4148" name="Text Box 27"/>
              <p:cNvSpPr txBox="1">
                <a:spLocks noChangeArrowheads="1"/>
              </p:cNvSpPr>
              <p:nvPr/>
            </p:nvSpPr>
            <p:spPr bwMode="auto">
              <a:xfrm rot="16200000">
                <a:off x="382" y="2146"/>
                <a:ext cx="1172" cy="182"/>
              </a:xfrm>
              <a:prstGeom prst="rect">
                <a:avLst/>
              </a:prstGeom>
              <a:gradFill rotWithShape="0">
                <a:gsLst>
                  <a:gs pos="0">
                    <a:srgbClr val="767647"/>
                  </a:gs>
                  <a:gs pos="50000">
                    <a:srgbClr val="FFFF99"/>
                  </a:gs>
                  <a:gs pos="100000">
                    <a:srgbClr val="767647"/>
                  </a:gs>
                </a:gsLst>
                <a:lin ang="0" scaled="1"/>
              </a:gradFill>
              <a:ln>
                <a:noFill/>
              </a:ln>
              <a:effectLst>
                <a:outerShdw algn="ctr" rotWithShape="0">
                  <a:schemeClr val="tx1"/>
                </a:outerShdw>
              </a:effectLst>
              <a:extLst>
                <a:ext uri="{91240B29-F687-4f45-9708-019B960494DF}">
                  <a14:hiddenLine xmlns="" xmlns:a14="http://schemas.microsoft.com/office/drawing/2010/main" w="28575">
                    <a:solidFill>
                      <a:srgbClr val="000000"/>
                    </a:solidFill>
                    <a:miter lim="800000"/>
                    <a:headEnd/>
                    <a:tailEnd/>
                  </a14:hiddenLine>
                </a:ext>
              </a:extLst>
            </p:spPr>
            <p:txBody>
              <a:bodyPr wrap="none" lIns="91432" tIns="45716" rIns="91432" bIns="45716">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auto">
                  <a:lnSpc>
                    <a:spcPct val="90000"/>
                  </a:lnSpc>
                  <a:spcBef>
                    <a:spcPts val="0"/>
                  </a:spcBef>
                  <a:spcAft>
                    <a:spcPts val="0"/>
                  </a:spcAft>
                </a:pPr>
                <a:r>
                  <a:rPr lang="en-US" altLang="en-US" sz="1400" b="1">
                    <a:solidFill>
                      <a:srgbClr val="1F497D"/>
                    </a:solidFill>
                    <a:ea typeface="+mn-ea"/>
                    <a:cs typeface="Times New Roman" pitchFamily="18" charset="0"/>
                  </a:rPr>
                  <a:t>Forecast Lead Time</a:t>
                </a:r>
              </a:p>
            </p:txBody>
          </p:sp>
        </p:grpSp>
        <p:grpSp>
          <p:nvGrpSpPr>
            <p:cNvPr id="4140" name="Group 28"/>
            <p:cNvGrpSpPr>
              <a:grpSpLocks/>
            </p:cNvGrpSpPr>
            <p:nvPr/>
          </p:nvGrpSpPr>
          <p:grpSpPr bwMode="auto">
            <a:xfrm>
              <a:off x="18" y="1231"/>
              <a:ext cx="895" cy="1925"/>
              <a:chOff x="18" y="1231"/>
              <a:chExt cx="895" cy="1925"/>
            </a:xfrm>
          </p:grpSpPr>
          <p:sp>
            <p:nvSpPr>
              <p:cNvPr id="385053" name="Text Box 29"/>
              <p:cNvSpPr txBox="1">
                <a:spLocks noChangeArrowheads="1"/>
              </p:cNvSpPr>
              <p:nvPr/>
            </p:nvSpPr>
            <p:spPr bwMode="auto">
              <a:xfrm>
                <a:off x="18" y="2865"/>
                <a:ext cx="895" cy="291"/>
              </a:xfrm>
              <a:prstGeom prst="rect">
                <a:avLst/>
              </a:prstGeom>
              <a:noFill/>
              <a:ln w="9525">
                <a:noFill/>
                <a:miter lim="800000"/>
                <a:headEnd/>
                <a:tailEnd/>
              </a:ln>
              <a:effectLst/>
            </p:spPr>
            <p:txBody>
              <a:bodyPr>
                <a:spAutoFit/>
              </a:bodyPr>
              <a:lstStyle/>
              <a:p>
                <a:pPr algn="r" fontAlgn="auto">
                  <a:spcBef>
                    <a:spcPct val="50000"/>
                  </a:spcBef>
                  <a:spcAft>
                    <a:spcPts val="0"/>
                  </a:spcAft>
                  <a:defRPr/>
                </a:pPr>
                <a:r>
                  <a:rPr lang="en-US" sz="1200">
                    <a:solidFill>
                      <a:srgbClr val="000000"/>
                    </a:solidFill>
                    <a:effectLst>
                      <a:outerShdw blurRad="38100" dist="38100" dir="2700000" algn="tl">
                        <a:srgbClr val="C0C0C0"/>
                      </a:outerShdw>
                    </a:effectLst>
                    <a:ea typeface="+mn-ea"/>
                    <a:cs typeface="Times New Roman" pitchFamily="18" charset="0"/>
                  </a:rPr>
                  <a:t>Warnings &amp; Alert Coordination</a:t>
                </a:r>
              </a:p>
            </p:txBody>
          </p:sp>
          <p:sp>
            <p:nvSpPr>
              <p:cNvPr id="385054" name="Text Box 30"/>
              <p:cNvSpPr txBox="1">
                <a:spLocks noChangeArrowheads="1"/>
              </p:cNvSpPr>
              <p:nvPr/>
            </p:nvSpPr>
            <p:spPr bwMode="auto">
              <a:xfrm>
                <a:off x="287" y="2550"/>
                <a:ext cx="626" cy="174"/>
              </a:xfrm>
              <a:prstGeom prst="rect">
                <a:avLst/>
              </a:prstGeom>
              <a:noFill/>
              <a:ln w="9525">
                <a:noFill/>
                <a:miter lim="800000"/>
                <a:headEnd/>
                <a:tailEnd/>
              </a:ln>
              <a:effectLst/>
            </p:spPr>
            <p:txBody>
              <a:bodyPr>
                <a:spAutoFit/>
              </a:bodyPr>
              <a:lstStyle/>
              <a:p>
                <a:pPr algn="r" fontAlgn="auto">
                  <a:spcBef>
                    <a:spcPct val="50000"/>
                  </a:spcBef>
                  <a:spcAft>
                    <a:spcPts val="0"/>
                  </a:spcAft>
                  <a:defRPr/>
                </a:pPr>
                <a:r>
                  <a:rPr lang="en-US" sz="1200">
                    <a:solidFill>
                      <a:srgbClr val="000000"/>
                    </a:solidFill>
                    <a:effectLst>
                      <a:outerShdw blurRad="38100" dist="38100" dir="2700000" algn="tl">
                        <a:srgbClr val="C0C0C0"/>
                      </a:outerShdw>
                    </a:effectLst>
                    <a:ea typeface="+mn-ea"/>
                    <a:cs typeface="Times New Roman" pitchFamily="18" charset="0"/>
                  </a:rPr>
                  <a:t>Watches</a:t>
                </a:r>
              </a:p>
            </p:txBody>
          </p:sp>
          <p:sp>
            <p:nvSpPr>
              <p:cNvPr id="385055" name="Text Box 31"/>
              <p:cNvSpPr txBox="1">
                <a:spLocks noChangeArrowheads="1"/>
              </p:cNvSpPr>
              <p:nvPr/>
            </p:nvSpPr>
            <p:spPr bwMode="auto">
              <a:xfrm>
                <a:off x="187" y="2235"/>
                <a:ext cx="726" cy="174"/>
              </a:xfrm>
              <a:prstGeom prst="rect">
                <a:avLst/>
              </a:prstGeom>
              <a:noFill/>
              <a:ln w="9525">
                <a:noFill/>
                <a:miter lim="800000"/>
                <a:headEnd/>
                <a:tailEnd/>
              </a:ln>
              <a:effectLst/>
            </p:spPr>
            <p:txBody>
              <a:bodyPr>
                <a:spAutoFit/>
              </a:bodyPr>
              <a:lstStyle/>
              <a:p>
                <a:pPr algn="r" fontAlgn="auto">
                  <a:spcBef>
                    <a:spcPct val="50000"/>
                  </a:spcBef>
                  <a:spcAft>
                    <a:spcPts val="0"/>
                  </a:spcAft>
                  <a:defRPr/>
                </a:pPr>
                <a:r>
                  <a:rPr lang="en-US" sz="1200">
                    <a:solidFill>
                      <a:srgbClr val="000000"/>
                    </a:solidFill>
                    <a:effectLst>
                      <a:outerShdw blurRad="38100" dist="38100" dir="2700000" algn="tl">
                        <a:srgbClr val="C0C0C0"/>
                      </a:outerShdw>
                    </a:effectLst>
                    <a:ea typeface="+mn-ea"/>
                    <a:cs typeface="Times New Roman" pitchFamily="18" charset="0"/>
                  </a:rPr>
                  <a:t>Forecasts</a:t>
                </a:r>
              </a:p>
            </p:txBody>
          </p:sp>
          <p:sp>
            <p:nvSpPr>
              <p:cNvPr id="4144" name="Text Box 32"/>
              <p:cNvSpPr txBox="1">
                <a:spLocks noChangeArrowheads="1"/>
              </p:cNvSpPr>
              <p:nvPr/>
            </p:nvSpPr>
            <p:spPr bwMode="auto">
              <a:xfrm>
                <a:off x="93" y="1794"/>
                <a:ext cx="820"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auto" hangingPunct="1">
                  <a:spcBef>
                    <a:spcPct val="50000"/>
                  </a:spcBef>
                  <a:spcAft>
                    <a:spcPts val="0"/>
                  </a:spcAft>
                </a:pPr>
                <a:r>
                  <a:rPr lang="en-US" altLang="en-US" sz="1200">
                    <a:solidFill>
                      <a:srgbClr val="000000"/>
                    </a:solidFill>
                    <a:ea typeface="+mn-ea"/>
                    <a:cs typeface="Times New Roman" pitchFamily="18" charset="0"/>
                  </a:rPr>
                  <a:t>Threats Assessments</a:t>
                </a:r>
              </a:p>
            </p:txBody>
          </p:sp>
          <p:sp>
            <p:nvSpPr>
              <p:cNvPr id="385057" name="Text Box 33"/>
              <p:cNvSpPr txBox="1">
                <a:spLocks noChangeArrowheads="1"/>
              </p:cNvSpPr>
              <p:nvPr/>
            </p:nvSpPr>
            <p:spPr bwMode="auto">
              <a:xfrm>
                <a:off x="208" y="1544"/>
                <a:ext cx="705" cy="174"/>
              </a:xfrm>
              <a:prstGeom prst="rect">
                <a:avLst/>
              </a:prstGeom>
              <a:noFill/>
              <a:ln w="9525">
                <a:noFill/>
                <a:miter lim="800000"/>
                <a:headEnd/>
                <a:tailEnd/>
              </a:ln>
              <a:effectLst/>
            </p:spPr>
            <p:txBody>
              <a:bodyPr>
                <a:spAutoFit/>
              </a:bodyPr>
              <a:lstStyle/>
              <a:p>
                <a:pPr algn="r" fontAlgn="auto">
                  <a:spcBef>
                    <a:spcPct val="50000"/>
                  </a:spcBef>
                  <a:spcAft>
                    <a:spcPts val="0"/>
                  </a:spcAft>
                  <a:defRPr/>
                </a:pPr>
                <a:r>
                  <a:rPr lang="en-US" sz="1200">
                    <a:solidFill>
                      <a:srgbClr val="000000"/>
                    </a:solidFill>
                    <a:effectLst>
                      <a:outerShdw blurRad="38100" dist="38100" dir="2700000" algn="tl">
                        <a:srgbClr val="C0C0C0"/>
                      </a:outerShdw>
                    </a:effectLst>
                    <a:ea typeface="+mn-ea"/>
                    <a:cs typeface="Times New Roman" pitchFamily="18" charset="0"/>
                  </a:rPr>
                  <a:t>Guidance</a:t>
                </a:r>
              </a:p>
            </p:txBody>
          </p:sp>
          <p:sp>
            <p:nvSpPr>
              <p:cNvPr id="385058" name="Text Box 34"/>
              <p:cNvSpPr txBox="1">
                <a:spLocks noChangeArrowheads="1"/>
              </p:cNvSpPr>
              <p:nvPr/>
            </p:nvSpPr>
            <p:spPr bwMode="auto">
              <a:xfrm>
                <a:off x="338" y="1231"/>
                <a:ext cx="575" cy="174"/>
              </a:xfrm>
              <a:prstGeom prst="rect">
                <a:avLst/>
              </a:prstGeom>
              <a:noFill/>
              <a:ln w="9525">
                <a:noFill/>
                <a:miter lim="800000"/>
                <a:headEnd/>
                <a:tailEnd/>
              </a:ln>
              <a:effectLst/>
            </p:spPr>
            <p:txBody>
              <a:bodyPr>
                <a:spAutoFit/>
              </a:bodyPr>
              <a:lstStyle/>
              <a:p>
                <a:pPr algn="r" fontAlgn="auto">
                  <a:spcBef>
                    <a:spcPct val="50000"/>
                  </a:spcBef>
                  <a:spcAft>
                    <a:spcPts val="0"/>
                  </a:spcAft>
                  <a:defRPr/>
                </a:pPr>
                <a:r>
                  <a:rPr lang="en-US" sz="1200">
                    <a:solidFill>
                      <a:srgbClr val="000000"/>
                    </a:solidFill>
                    <a:effectLst>
                      <a:outerShdw blurRad="38100" dist="38100" dir="2700000" algn="tl">
                        <a:srgbClr val="C0C0C0"/>
                      </a:outerShdw>
                    </a:effectLst>
                    <a:ea typeface="+mn-ea"/>
                    <a:cs typeface="Times New Roman" pitchFamily="18" charset="0"/>
                  </a:rPr>
                  <a:t>Outlook</a:t>
                </a:r>
              </a:p>
            </p:txBody>
          </p:sp>
        </p:grpSp>
      </p:grpSp>
      <p:sp>
        <p:nvSpPr>
          <p:cNvPr id="385061" name="Text Box 37"/>
          <p:cNvSpPr txBox="1">
            <a:spLocks noChangeArrowheads="1"/>
          </p:cNvSpPr>
          <p:nvPr/>
        </p:nvSpPr>
        <p:spPr bwMode="auto">
          <a:xfrm rot="-5400000">
            <a:off x="2247771" y="5620440"/>
            <a:ext cx="1524000" cy="646323"/>
          </a:xfrm>
          <a:prstGeom prst="rect">
            <a:avLst/>
          </a:prstGeom>
          <a:noFill/>
          <a:ln w="28575">
            <a:noFill/>
            <a:miter lim="800000"/>
            <a:headEnd/>
            <a:tailEnd/>
          </a:ln>
          <a:effectLst>
            <a:outerShdw algn="ctr" rotWithShape="0">
              <a:schemeClr val="tx1"/>
            </a:outerShdw>
          </a:effectLst>
        </p:spPr>
        <p:txBody>
          <a:bodyPr lIns="91422" tIns="45711" rIns="91422" bIns="45711">
            <a:spAutoFit/>
          </a:bodyPr>
          <a:lstStyle/>
          <a:p>
            <a:pPr algn="ctr" eaLnBrk="0" fontAlgn="auto" hangingPunct="0">
              <a:spcBef>
                <a:spcPts val="0"/>
              </a:spcBef>
              <a:spcAft>
                <a:spcPts val="0"/>
              </a:spcAft>
              <a:defRPr/>
            </a:pPr>
            <a:r>
              <a:rPr lang="en-US" sz="1200" dirty="0">
                <a:solidFill>
                  <a:srgbClr val="000000"/>
                </a:solidFill>
                <a:effectLst>
                  <a:outerShdw blurRad="38100" dist="38100" dir="2700000" algn="tl">
                    <a:srgbClr val="C0C0C0"/>
                  </a:outerShdw>
                </a:effectLst>
                <a:ea typeface="+mn-ea"/>
                <a:cs typeface="Times New Roman" pitchFamily="18" charset="0"/>
              </a:rPr>
              <a:t>Emergency Response Plan Activation</a:t>
            </a:r>
          </a:p>
        </p:txBody>
      </p:sp>
      <p:sp>
        <p:nvSpPr>
          <p:cNvPr id="385063" name="Text Box 39"/>
          <p:cNvSpPr txBox="1">
            <a:spLocks noChangeArrowheads="1"/>
          </p:cNvSpPr>
          <p:nvPr/>
        </p:nvSpPr>
        <p:spPr bwMode="auto">
          <a:xfrm rot="-5400000">
            <a:off x="5859773" y="5528106"/>
            <a:ext cx="1239428" cy="830989"/>
          </a:xfrm>
          <a:prstGeom prst="rect">
            <a:avLst/>
          </a:prstGeom>
          <a:noFill/>
          <a:ln w="28575">
            <a:noFill/>
            <a:miter lim="800000"/>
            <a:headEnd/>
            <a:tailEnd/>
          </a:ln>
          <a:effectLst>
            <a:outerShdw algn="ctr" rotWithShape="0">
              <a:schemeClr val="tx1"/>
            </a:outerShdw>
          </a:effectLst>
        </p:spPr>
        <p:txBody>
          <a:bodyPr wrap="square" lIns="91422" tIns="45711" rIns="91422" bIns="45711">
            <a:spAutoFit/>
          </a:bodyPr>
          <a:lstStyle/>
          <a:p>
            <a:pPr algn="ctr" eaLnBrk="0" fontAlgn="auto" hangingPunct="0">
              <a:spcBef>
                <a:spcPts val="0"/>
              </a:spcBef>
              <a:spcAft>
                <a:spcPts val="0"/>
              </a:spcAft>
              <a:defRPr/>
            </a:pPr>
            <a:r>
              <a:rPr lang="en-US" sz="1200" dirty="0">
                <a:solidFill>
                  <a:srgbClr val="000000"/>
                </a:solidFill>
                <a:effectLst>
                  <a:outerShdw blurRad="38100" dist="38100" dir="2700000" algn="tl">
                    <a:srgbClr val="C0C0C0"/>
                  </a:outerShdw>
                </a:effectLst>
                <a:ea typeface="+mn-ea"/>
                <a:cs typeface="Times New Roman" pitchFamily="18" charset="0"/>
              </a:rPr>
              <a:t>Budget and civic planning for long-term resources</a:t>
            </a:r>
          </a:p>
        </p:txBody>
      </p:sp>
      <p:sp>
        <p:nvSpPr>
          <p:cNvPr id="385065" name="Text Box 41"/>
          <p:cNvSpPr txBox="1">
            <a:spLocks noChangeArrowheads="1"/>
          </p:cNvSpPr>
          <p:nvPr/>
        </p:nvSpPr>
        <p:spPr bwMode="auto">
          <a:xfrm rot="-5400000">
            <a:off x="7767272" y="5528106"/>
            <a:ext cx="1160466" cy="830989"/>
          </a:xfrm>
          <a:prstGeom prst="rect">
            <a:avLst/>
          </a:prstGeom>
          <a:noFill/>
          <a:ln w="28575">
            <a:noFill/>
            <a:miter lim="800000"/>
            <a:headEnd/>
            <a:tailEnd/>
          </a:ln>
          <a:effectLst>
            <a:outerShdw algn="ctr" rotWithShape="0">
              <a:schemeClr val="tx1"/>
            </a:outerShdw>
          </a:effectLst>
        </p:spPr>
        <p:txBody>
          <a:bodyPr wrap="square" lIns="91422" tIns="45711" rIns="91422" bIns="45711">
            <a:spAutoFit/>
          </a:bodyPr>
          <a:lstStyle/>
          <a:p>
            <a:pPr algn="ctr" eaLnBrk="0" fontAlgn="auto" hangingPunct="0">
              <a:spcBef>
                <a:spcPts val="0"/>
              </a:spcBef>
              <a:spcAft>
                <a:spcPts val="0"/>
              </a:spcAft>
              <a:defRPr/>
            </a:pPr>
            <a:r>
              <a:rPr lang="en-US" sz="1200" dirty="0">
                <a:solidFill>
                  <a:srgbClr val="000000"/>
                </a:solidFill>
                <a:effectLst>
                  <a:outerShdw blurRad="38100" dist="38100" dir="2700000" algn="tl">
                    <a:srgbClr val="C0C0C0"/>
                  </a:outerShdw>
                </a:effectLst>
                <a:ea typeface="+mn-ea"/>
                <a:cs typeface="Times New Roman" pitchFamily="18" charset="0"/>
              </a:rPr>
              <a:t>Urban Planning, design, and construction</a:t>
            </a:r>
          </a:p>
        </p:txBody>
      </p:sp>
      <p:sp>
        <p:nvSpPr>
          <p:cNvPr id="385067" name="Text Box 43"/>
          <p:cNvSpPr txBox="1">
            <a:spLocks noChangeArrowheads="1"/>
          </p:cNvSpPr>
          <p:nvPr/>
        </p:nvSpPr>
        <p:spPr bwMode="auto">
          <a:xfrm rot="-5400000">
            <a:off x="5153177" y="5805110"/>
            <a:ext cx="1338600" cy="276981"/>
          </a:xfrm>
          <a:prstGeom prst="rect">
            <a:avLst/>
          </a:prstGeom>
          <a:noFill/>
          <a:ln w="28575">
            <a:noFill/>
            <a:miter lim="800000"/>
            <a:headEnd/>
            <a:tailEnd/>
          </a:ln>
          <a:effectLst>
            <a:outerShdw algn="ctr" rotWithShape="0">
              <a:schemeClr val="tx1"/>
            </a:outerShdw>
          </a:effectLst>
        </p:spPr>
        <p:txBody>
          <a:bodyPr wrap="none" lIns="91422" tIns="45711" rIns="91422" bIns="45711">
            <a:spAutoFit/>
          </a:bodyPr>
          <a:lstStyle/>
          <a:p>
            <a:pPr algn="ctr" eaLnBrk="0" fontAlgn="auto" hangingPunct="0">
              <a:spcBef>
                <a:spcPts val="0"/>
              </a:spcBef>
              <a:spcAft>
                <a:spcPts val="0"/>
              </a:spcAft>
              <a:defRPr/>
            </a:pPr>
            <a:r>
              <a:rPr lang="en-US" sz="1200" dirty="0" smtClean="0">
                <a:solidFill>
                  <a:srgbClr val="000000"/>
                </a:solidFill>
                <a:effectLst>
                  <a:outerShdw blurRad="38100" dist="38100" dir="2700000" algn="tl">
                    <a:srgbClr val="C0C0C0"/>
                  </a:outerShdw>
                </a:effectLst>
                <a:ea typeface="+mn-ea"/>
                <a:cs typeface="Times New Roman" pitchFamily="18" charset="0"/>
              </a:rPr>
              <a:t>Vaccine planning</a:t>
            </a:r>
            <a:endParaRPr lang="en-US" sz="1200" dirty="0">
              <a:solidFill>
                <a:srgbClr val="000000"/>
              </a:solidFill>
              <a:effectLst>
                <a:outerShdw blurRad="38100" dist="38100" dir="2700000" algn="tl">
                  <a:srgbClr val="C0C0C0"/>
                </a:outerShdw>
              </a:effectLst>
              <a:ea typeface="+mn-ea"/>
              <a:cs typeface="Times New Roman" pitchFamily="18" charset="0"/>
            </a:endParaRPr>
          </a:p>
        </p:txBody>
      </p:sp>
      <p:sp>
        <p:nvSpPr>
          <p:cNvPr id="385069" name="Text Box 45"/>
          <p:cNvSpPr txBox="1">
            <a:spLocks noChangeArrowheads="1"/>
          </p:cNvSpPr>
          <p:nvPr/>
        </p:nvSpPr>
        <p:spPr bwMode="auto">
          <a:xfrm rot="-5400000">
            <a:off x="4687093" y="5620445"/>
            <a:ext cx="1141416" cy="646313"/>
          </a:xfrm>
          <a:prstGeom prst="rect">
            <a:avLst/>
          </a:prstGeom>
          <a:noFill/>
          <a:ln w="28575">
            <a:noFill/>
            <a:miter lim="800000"/>
            <a:headEnd/>
            <a:tailEnd/>
          </a:ln>
          <a:effectLst>
            <a:outerShdw algn="ctr" rotWithShape="0">
              <a:schemeClr val="tx1"/>
            </a:outerShdw>
          </a:effectLst>
        </p:spPr>
        <p:txBody>
          <a:bodyPr wrap="square" lIns="91422" tIns="45711" rIns="91422" bIns="45711">
            <a:spAutoFit/>
          </a:bodyPr>
          <a:lstStyle/>
          <a:p>
            <a:pPr algn="ctr" eaLnBrk="0" fontAlgn="auto" hangingPunct="0">
              <a:spcBef>
                <a:spcPts val="0"/>
              </a:spcBef>
              <a:spcAft>
                <a:spcPts val="0"/>
              </a:spcAft>
              <a:defRPr/>
            </a:pPr>
            <a:r>
              <a:rPr lang="en-US" sz="1200" dirty="0" smtClean="0">
                <a:solidFill>
                  <a:srgbClr val="000000"/>
                </a:solidFill>
                <a:effectLst>
                  <a:outerShdw blurRad="38100" dist="38100" dir="2700000" algn="tl">
                    <a:srgbClr val="C0C0C0"/>
                  </a:outerShdw>
                </a:effectLst>
                <a:ea typeface="+mn-ea"/>
                <a:cs typeface="Times New Roman" pitchFamily="18" charset="0"/>
              </a:rPr>
              <a:t>Staffing </a:t>
            </a:r>
            <a:r>
              <a:rPr lang="en-US" sz="1200" dirty="0">
                <a:solidFill>
                  <a:srgbClr val="000000"/>
                </a:solidFill>
                <a:effectLst>
                  <a:outerShdw blurRad="38100" dist="38100" dir="2700000" algn="tl">
                    <a:srgbClr val="C0C0C0"/>
                  </a:outerShdw>
                </a:effectLst>
                <a:ea typeface="+mn-ea"/>
                <a:cs typeface="Times New Roman" pitchFamily="18" charset="0"/>
              </a:rPr>
              <a:t>and resource Planning </a:t>
            </a:r>
          </a:p>
        </p:txBody>
      </p:sp>
      <p:sp>
        <p:nvSpPr>
          <p:cNvPr id="385070" name="Text Box 46"/>
          <p:cNvSpPr txBox="1">
            <a:spLocks noChangeArrowheads="1"/>
          </p:cNvSpPr>
          <p:nvPr/>
        </p:nvSpPr>
        <p:spPr bwMode="auto">
          <a:xfrm rot="-5400000">
            <a:off x="3955213" y="5528112"/>
            <a:ext cx="1106489" cy="830979"/>
          </a:xfrm>
          <a:prstGeom prst="rect">
            <a:avLst/>
          </a:prstGeom>
          <a:noFill/>
          <a:ln w="28575">
            <a:noFill/>
            <a:miter lim="800000"/>
            <a:headEnd/>
            <a:tailEnd/>
          </a:ln>
          <a:effectLst>
            <a:outerShdw algn="ctr" rotWithShape="0">
              <a:schemeClr val="tx1"/>
            </a:outerShdw>
          </a:effectLst>
        </p:spPr>
        <p:txBody>
          <a:bodyPr wrap="square" lIns="91422" tIns="45711" rIns="91422" bIns="45711">
            <a:spAutoFit/>
          </a:bodyPr>
          <a:lstStyle/>
          <a:p>
            <a:pPr algn="ctr" eaLnBrk="0" fontAlgn="auto" hangingPunct="0">
              <a:spcBef>
                <a:spcPts val="0"/>
              </a:spcBef>
              <a:spcAft>
                <a:spcPts val="0"/>
              </a:spcAft>
              <a:defRPr/>
            </a:pPr>
            <a:r>
              <a:rPr lang="en-US" sz="1200" dirty="0" smtClean="0">
                <a:solidFill>
                  <a:srgbClr val="000000"/>
                </a:solidFill>
                <a:effectLst>
                  <a:outerShdw blurRad="38100" dist="38100" dir="2700000" algn="tl">
                    <a:srgbClr val="C0C0C0"/>
                  </a:outerShdw>
                </a:effectLst>
                <a:ea typeface="+mn-ea"/>
                <a:cs typeface="Times New Roman" pitchFamily="18" charset="0"/>
              </a:rPr>
              <a:t>Short term budget and priority planning</a:t>
            </a:r>
            <a:endParaRPr lang="en-US" sz="1200" dirty="0">
              <a:solidFill>
                <a:srgbClr val="000000"/>
              </a:solidFill>
              <a:effectLst>
                <a:outerShdw blurRad="38100" dist="38100" dir="2700000" algn="tl">
                  <a:srgbClr val="C0C0C0"/>
                </a:outerShdw>
              </a:effectLst>
              <a:ea typeface="+mn-ea"/>
              <a:cs typeface="Times New Roman" pitchFamily="18" charset="0"/>
            </a:endParaRPr>
          </a:p>
        </p:txBody>
      </p:sp>
      <p:grpSp>
        <p:nvGrpSpPr>
          <p:cNvPr id="4130" name="Group 47"/>
          <p:cNvGrpSpPr>
            <a:grpSpLocks/>
          </p:cNvGrpSpPr>
          <p:nvPr/>
        </p:nvGrpSpPr>
        <p:grpSpPr bwMode="auto">
          <a:xfrm>
            <a:off x="1482725" y="5049826"/>
            <a:ext cx="7569200" cy="276223"/>
            <a:chOff x="952" y="3181"/>
            <a:chExt cx="4768" cy="174"/>
          </a:xfrm>
        </p:grpSpPr>
        <p:sp>
          <p:nvSpPr>
            <p:cNvPr id="4137" name="Line 48"/>
            <p:cNvSpPr>
              <a:spLocks noChangeShapeType="1"/>
            </p:cNvSpPr>
            <p:nvPr/>
          </p:nvSpPr>
          <p:spPr bwMode="auto">
            <a:xfrm>
              <a:off x="952" y="3263"/>
              <a:ext cx="4768" cy="0"/>
            </a:xfrm>
            <a:prstGeom prst="line">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fontAlgn="auto">
                <a:spcBef>
                  <a:spcPts val="0"/>
                </a:spcBef>
                <a:spcAft>
                  <a:spcPts val="0"/>
                </a:spcAft>
              </a:pPr>
              <a:endParaRPr lang="en-US">
                <a:solidFill>
                  <a:srgbClr val="000000"/>
                </a:solidFill>
                <a:latin typeface="Arial"/>
                <a:ea typeface="+mn-ea"/>
              </a:endParaRPr>
            </a:p>
          </p:txBody>
        </p:sp>
        <p:sp>
          <p:nvSpPr>
            <p:cNvPr id="4138" name="Text Box 49"/>
            <p:cNvSpPr txBox="1">
              <a:spLocks noChangeArrowheads="1"/>
            </p:cNvSpPr>
            <p:nvPr/>
          </p:nvSpPr>
          <p:spPr bwMode="auto">
            <a:xfrm>
              <a:off x="2807" y="3181"/>
              <a:ext cx="783" cy="174"/>
            </a:xfrm>
            <a:prstGeom prst="rect">
              <a:avLst/>
            </a:prstGeom>
            <a:gradFill rotWithShape="0">
              <a:gsLst>
                <a:gs pos="0">
                  <a:srgbClr val="767647"/>
                </a:gs>
                <a:gs pos="50000">
                  <a:srgbClr val="FFFF99"/>
                </a:gs>
                <a:gs pos="100000">
                  <a:srgbClr val="767647"/>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ct val="50000"/>
                </a:spcBef>
                <a:spcAft>
                  <a:spcPts val="0"/>
                </a:spcAft>
              </a:pPr>
              <a:r>
                <a:rPr lang="en-US" altLang="en-US" sz="1200" b="1">
                  <a:solidFill>
                    <a:srgbClr val="1F497D"/>
                  </a:solidFill>
                  <a:ea typeface="+mn-ea"/>
                  <a:cs typeface="Times New Roman" pitchFamily="18" charset="0"/>
                </a:rPr>
                <a:t>Benefits</a:t>
              </a:r>
            </a:p>
          </p:txBody>
        </p:sp>
      </p:grpSp>
      <p:sp>
        <p:nvSpPr>
          <p:cNvPr id="385075" name="Text Box 51"/>
          <p:cNvSpPr txBox="1">
            <a:spLocks noChangeArrowheads="1"/>
          </p:cNvSpPr>
          <p:nvPr/>
        </p:nvSpPr>
        <p:spPr bwMode="auto">
          <a:xfrm rot="-5400000">
            <a:off x="3073313" y="5620440"/>
            <a:ext cx="1371602" cy="646323"/>
          </a:xfrm>
          <a:prstGeom prst="rect">
            <a:avLst/>
          </a:prstGeom>
          <a:noFill/>
          <a:ln w="28575">
            <a:noFill/>
            <a:miter lim="800000"/>
            <a:headEnd/>
            <a:tailEnd/>
          </a:ln>
          <a:effectLst>
            <a:outerShdw algn="ctr" rotWithShape="0">
              <a:schemeClr val="tx1"/>
            </a:outerShdw>
          </a:effectLst>
        </p:spPr>
        <p:txBody>
          <a:bodyPr wrap="square" lIns="91422" tIns="45711" rIns="91422" bIns="45711">
            <a:spAutoFit/>
          </a:bodyPr>
          <a:lstStyle/>
          <a:p>
            <a:pPr algn="ctr" eaLnBrk="0" fontAlgn="auto" hangingPunct="0">
              <a:spcBef>
                <a:spcPts val="0"/>
              </a:spcBef>
              <a:spcAft>
                <a:spcPts val="0"/>
              </a:spcAft>
              <a:defRPr/>
            </a:pPr>
            <a:r>
              <a:rPr lang="en-US" sz="1200" dirty="0">
                <a:solidFill>
                  <a:srgbClr val="000000"/>
                </a:solidFill>
                <a:effectLst>
                  <a:outerShdw blurRad="38100" dist="38100" dir="2700000" algn="tl">
                    <a:srgbClr val="C0C0C0"/>
                  </a:outerShdw>
                </a:effectLst>
                <a:ea typeface="+mn-ea"/>
                <a:cs typeface="Times New Roman" pitchFamily="18" charset="0"/>
              </a:rPr>
              <a:t>Pre-positioning assets and</a:t>
            </a:r>
            <a:br>
              <a:rPr lang="en-US" sz="1200" dirty="0">
                <a:solidFill>
                  <a:srgbClr val="000000"/>
                </a:solidFill>
                <a:effectLst>
                  <a:outerShdw blurRad="38100" dist="38100" dir="2700000" algn="tl">
                    <a:srgbClr val="C0C0C0"/>
                  </a:outerShdw>
                </a:effectLst>
                <a:ea typeface="+mn-ea"/>
                <a:cs typeface="Times New Roman" pitchFamily="18" charset="0"/>
              </a:rPr>
            </a:br>
            <a:r>
              <a:rPr lang="en-US" sz="1200" dirty="0">
                <a:solidFill>
                  <a:srgbClr val="000000"/>
                </a:solidFill>
                <a:effectLst>
                  <a:outerShdw blurRad="38100" dist="38100" dir="2700000" algn="tl">
                    <a:srgbClr val="C0C0C0"/>
                  </a:outerShdw>
                </a:effectLst>
                <a:ea typeface="+mn-ea"/>
                <a:cs typeface="Times New Roman" pitchFamily="18" charset="0"/>
              </a:rPr>
              <a:t>public alerts</a:t>
            </a:r>
          </a:p>
        </p:txBody>
      </p:sp>
      <p:sp>
        <p:nvSpPr>
          <p:cNvPr id="385079" name="Text Box 55"/>
          <p:cNvSpPr txBox="1">
            <a:spLocks noChangeArrowheads="1"/>
          </p:cNvSpPr>
          <p:nvPr/>
        </p:nvSpPr>
        <p:spPr bwMode="auto">
          <a:xfrm rot="-5400000">
            <a:off x="1520395" y="5712777"/>
            <a:ext cx="1295400" cy="461647"/>
          </a:xfrm>
          <a:prstGeom prst="rect">
            <a:avLst/>
          </a:prstGeom>
          <a:noFill/>
          <a:ln w="28575">
            <a:noFill/>
            <a:miter lim="800000"/>
            <a:headEnd/>
            <a:tailEnd/>
          </a:ln>
          <a:effectLst>
            <a:outerShdw algn="ctr" rotWithShape="0">
              <a:schemeClr val="tx1"/>
            </a:outerShdw>
          </a:effectLst>
        </p:spPr>
        <p:txBody>
          <a:bodyPr wrap="square" lIns="91422" tIns="45711" rIns="91422" bIns="45711">
            <a:spAutoFit/>
          </a:bodyPr>
          <a:lstStyle/>
          <a:p>
            <a:pPr algn="ctr" eaLnBrk="0" fontAlgn="auto" hangingPunct="0">
              <a:spcBef>
                <a:spcPts val="0"/>
              </a:spcBef>
              <a:spcAft>
                <a:spcPts val="0"/>
              </a:spcAft>
              <a:defRPr/>
            </a:pPr>
            <a:r>
              <a:rPr lang="en-US" sz="1200" dirty="0" smtClean="0">
                <a:solidFill>
                  <a:srgbClr val="000000"/>
                </a:solidFill>
                <a:effectLst>
                  <a:outerShdw blurRad="38100" dist="38100" dir="2700000" algn="tl">
                    <a:srgbClr val="C0C0C0"/>
                  </a:outerShdw>
                </a:effectLst>
                <a:ea typeface="+mn-ea"/>
                <a:cs typeface="Times New Roman" pitchFamily="18" charset="0"/>
              </a:rPr>
              <a:t>Emergency management</a:t>
            </a:r>
            <a:endParaRPr lang="en-US" sz="1200" dirty="0">
              <a:solidFill>
                <a:srgbClr val="000000"/>
              </a:solidFill>
              <a:effectLst>
                <a:outerShdw blurRad="38100" dist="38100" dir="2700000" algn="tl">
                  <a:srgbClr val="C0C0C0"/>
                </a:outerShdw>
              </a:effectLst>
              <a:ea typeface="+mn-ea"/>
              <a:cs typeface="Times New Roman" pitchFamily="18" charset="0"/>
            </a:endParaRPr>
          </a:p>
        </p:txBody>
      </p:sp>
      <p:sp>
        <p:nvSpPr>
          <p:cNvPr id="50" name="Text Box 13"/>
          <p:cNvSpPr txBox="1">
            <a:spLocks noChangeArrowheads="1"/>
          </p:cNvSpPr>
          <p:nvPr/>
        </p:nvSpPr>
        <p:spPr bwMode="auto">
          <a:xfrm>
            <a:off x="7450138" y="1780410"/>
            <a:ext cx="1160462" cy="276991"/>
          </a:xfrm>
          <a:prstGeom prst="rect">
            <a:avLst/>
          </a:prstGeom>
          <a:gradFill rotWithShape="0">
            <a:gsLst>
              <a:gs pos="0">
                <a:srgbClr val="FF9933"/>
              </a:gs>
              <a:gs pos="100000">
                <a:srgbClr val="800000"/>
              </a:gs>
            </a:gsLst>
            <a:path path="shape">
              <a:fillToRect l="50000" t="50000" r="50000" b="50000"/>
            </a:path>
          </a:gradFill>
          <a:ln w="28575">
            <a:solidFill>
              <a:schemeClr val="bg2"/>
            </a:solidFill>
            <a:miter lim="800000"/>
            <a:headEnd/>
            <a:tailEnd/>
          </a:ln>
          <a:effectLst/>
        </p:spPr>
        <p:txBody>
          <a:bodyPr lIns="91422" tIns="45711" rIns="91422" bIns="45711">
            <a:spAutoFit/>
          </a:bodyPr>
          <a:lstStyle/>
          <a:p>
            <a:pPr algn="ctr" eaLnBrk="0" fontAlgn="auto" hangingPunct="0">
              <a:spcBef>
                <a:spcPts val="0"/>
              </a:spcBef>
              <a:spcAft>
                <a:spcPts val="0"/>
              </a:spcAft>
              <a:defRPr/>
            </a:pPr>
            <a:r>
              <a:rPr lang="en-US" sz="1200" b="1" i="1" dirty="0">
                <a:solidFill>
                  <a:srgbClr val="000000"/>
                </a:solidFill>
                <a:effectLst>
                  <a:outerShdw blurRad="38100" dist="38100" dir="2700000" algn="tl">
                    <a:srgbClr val="FFFFFF"/>
                  </a:outerShdw>
                </a:effectLst>
                <a:ea typeface="+mn-ea"/>
                <a:cs typeface="Times New Roman" pitchFamily="18" charset="0"/>
              </a:rPr>
              <a:t>Decades</a:t>
            </a:r>
          </a:p>
        </p:txBody>
      </p:sp>
      <p:sp>
        <p:nvSpPr>
          <p:cNvPr id="51" name="Text Box 41"/>
          <p:cNvSpPr txBox="1">
            <a:spLocks noChangeArrowheads="1"/>
          </p:cNvSpPr>
          <p:nvPr/>
        </p:nvSpPr>
        <p:spPr bwMode="auto">
          <a:xfrm rot="-5400000">
            <a:off x="6833261" y="5528106"/>
            <a:ext cx="1160470" cy="830989"/>
          </a:xfrm>
          <a:prstGeom prst="rect">
            <a:avLst/>
          </a:prstGeom>
          <a:noFill/>
          <a:ln w="28575">
            <a:noFill/>
            <a:miter lim="800000"/>
            <a:headEnd/>
            <a:tailEnd/>
          </a:ln>
          <a:effectLst>
            <a:outerShdw algn="ctr" rotWithShape="0">
              <a:schemeClr val="tx1"/>
            </a:outerShdw>
          </a:effectLst>
        </p:spPr>
        <p:txBody>
          <a:bodyPr wrap="square" lIns="91422" tIns="45711" rIns="91422" bIns="45711">
            <a:spAutoFit/>
          </a:bodyPr>
          <a:lstStyle/>
          <a:p>
            <a:pPr algn="ctr" eaLnBrk="0" fontAlgn="auto" hangingPunct="0">
              <a:spcBef>
                <a:spcPts val="0"/>
              </a:spcBef>
              <a:spcAft>
                <a:spcPts val="0"/>
              </a:spcAft>
              <a:defRPr/>
            </a:pPr>
            <a:r>
              <a:rPr lang="en-US" sz="1200" dirty="0">
                <a:solidFill>
                  <a:srgbClr val="000000"/>
                </a:solidFill>
                <a:effectLst>
                  <a:outerShdw blurRad="38100" dist="38100" dir="2700000" algn="tl">
                    <a:srgbClr val="C0C0C0"/>
                  </a:outerShdw>
                </a:effectLst>
                <a:ea typeface="+mn-ea"/>
                <a:cs typeface="Times New Roman" pitchFamily="18" charset="0"/>
              </a:rPr>
              <a:t>Capital investments  &amp; capacity  Planning</a:t>
            </a:r>
          </a:p>
        </p:txBody>
      </p:sp>
    </p:spTree>
    <p:extLst>
      <p:ext uri="{BB962C8B-B14F-4D97-AF65-F5344CB8AC3E}">
        <p14:creationId xmlns:p14="http://schemas.microsoft.com/office/powerpoint/2010/main" val="1038231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8078"/>
            <a:ext cx="8229600" cy="730250"/>
          </a:xfrm>
        </p:spPr>
        <p:txBody>
          <a:bodyPr/>
          <a:lstStyle/>
          <a:p>
            <a:r>
              <a:rPr lang="en-US" dirty="0" smtClean="0"/>
              <a:t>Elements of health system resilience I:  Mainstreaming climate thinking into public health</a:t>
            </a:r>
            <a:endParaRPr lang="en-US" dirty="0"/>
          </a:p>
        </p:txBody>
      </p:sp>
      <p:sp>
        <p:nvSpPr>
          <p:cNvPr id="3" name="Content Placeholder 2"/>
          <p:cNvSpPr>
            <a:spLocks noGrp="1"/>
          </p:cNvSpPr>
          <p:nvPr>
            <p:ph idx="1"/>
          </p:nvPr>
        </p:nvSpPr>
        <p:spPr/>
        <p:txBody>
          <a:bodyPr>
            <a:normAutofit/>
          </a:bodyPr>
          <a:lstStyle/>
          <a:p>
            <a:r>
              <a:rPr lang="en-US" dirty="0" smtClean="0"/>
              <a:t>Reducing health disparities; addressing basic public health needs</a:t>
            </a:r>
          </a:p>
          <a:p>
            <a:r>
              <a:rPr lang="en-US" dirty="0" smtClean="0"/>
              <a:t>Physician and other health care provider training</a:t>
            </a:r>
          </a:p>
          <a:p>
            <a:pPr lvl="1"/>
            <a:r>
              <a:rPr lang="en-US" dirty="0" smtClean="0"/>
              <a:t>Recognition of imported or emerging infectious diseases</a:t>
            </a:r>
          </a:p>
          <a:p>
            <a:pPr lvl="1"/>
            <a:r>
              <a:rPr lang="en-US" dirty="0" smtClean="0"/>
              <a:t>Risk factors for heat illness </a:t>
            </a:r>
          </a:p>
          <a:p>
            <a:pPr lvl="1"/>
            <a:r>
              <a:rPr lang="en-US" dirty="0" smtClean="0"/>
              <a:t>Resilience- for providers too!</a:t>
            </a:r>
          </a:p>
          <a:p>
            <a:r>
              <a:rPr lang="en-US" dirty="0" smtClean="0"/>
              <a:t>Anticipation of immigrant health issues</a:t>
            </a:r>
          </a:p>
          <a:p>
            <a:r>
              <a:rPr lang="en-US" dirty="0" smtClean="0"/>
              <a:t>Health care facility resilience and hardening</a:t>
            </a:r>
          </a:p>
          <a:p>
            <a:r>
              <a:rPr lang="en-US" dirty="0" smtClean="0"/>
              <a:t>Governance, coordination, training exercises</a:t>
            </a:r>
            <a:br>
              <a:rPr lang="en-US" dirty="0" smtClean="0"/>
            </a:br>
            <a:r>
              <a:rPr lang="en-US" dirty="0" smtClean="0"/>
              <a:t>	</a:t>
            </a:r>
            <a:endParaRPr lang="en-US" dirty="0"/>
          </a:p>
        </p:txBody>
      </p:sp>
    </p:spTree>
    <p:extLst>
      <p:ext uri="{BB962C8B-B14F-4D97-AF65-F5344CB8AC3E}">
        <p14:creationId xmlns:p14="http://schemas.microsoft.com/office/powerpoint/2010/main" val="147579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63600" y="63500"/>
            <a:ext cx="7416800" cy="6731000"/>
          </a:xfrm>
          <a:prstGeom prst="rect">
            <a:avLst/>
          </a:prstGeom>
        </p:spPr>
      </p:pic>
      <p:sp>
        <p:nvSpPr>
          <p:cNvPr id="6" name="TextBox 5"/>
          <p:cNvSpPr txBox="1"/>
          <p:nvPr/>
        </p:nvSpPr>
        <p:spPr>
          <a:xfrm>
            <a:off x="235527" y="6525491"/>
            <a:ext cx="3865161" cy="369332"/>
          </a:xfrm>
          <a:prstGeom prst="rect">
            <a:avLst/>
          </a:prstGeom>
          <a:noFill/>
        </p:spPr>
        <p:txBody>
          <a:bodyPr wrap="none" rtlCol="0">
            <a:spAutoFit/>
          </a:bodyPr>
          <a:lstStyle/>
          <a:p>
            <a:r>
              <a:rPr lang="en-US" dirty="0" smtClean="0"/>
              <a:t>WHO Operational Framework, 2015</a:t>
            </a:r>
            <a:endParaRPr lang="en-US" dirty="0"/>
          </a:p>
        </p:txBody>
      </p:sp>
    </p:spTree>
    <p:extLst>
      <p:ext uri="{BB962C8B-B14F-4D97-AF65-F5344CB8AC3E}">
        <p14:creationId xmlns:p14="http://schemas.microsoft.com/office/powerpoint/2010/main" val="10762630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629653"/>
          </a:xfrm>
        </p:spPr>
        <p:txBody>
          <a:bodyPr/>
          <a:lstStyle/>
          <a:p>
            <a:r>
              <a:rPr lang="en-US" dirty="0" smtClean="0"/>
              <a:t>Elements of health system resilience II:  Enhanced </a:t>
            </a:r>
            <a:r>
              <a:rPr lang="en-US" smtClean="0"/>
              <a:t>capacity for use of climate/weather information</a:t>
            </a:r>
            <a:endParaRPr lang="en-US"/>
          </a:p>
        </p:txBody>
      </p:sp>
      <p:sp>
        <p:nvSpPr>
          <p:cNvPr id="3" name="Content Placeholder 2"/>
          <p:cNvSpPr>
            <a:spLocks noGrp="1"/>
          </p:cNvSpPr>
          <p:nvPr>
            <p:ph idx="1"/>
          </p:nvPr>
        </p:nvSpPr>
        <p:spPr>
          <a:xfrm>
            <a:off x="914400" y="2133600"/>
            <a:ext cx="7772400" cy="4340225"/>
          </a:xfrm>
        </p:spPr>
        <p:txBody>
          <a:bodyPr/>
          <a:lstStyle/>
          <a:p>
            <a:r>
              <a:rPr lang="en-US" dirty="0"/>
              <a:t>Risk and vulnerability assessments</a:t>
            </a:r>
          </a:p>
          <a:p>
            <a:r>
              <a:rPr lang="en-US" dirty="0"/>
              <a:t>Visualization and mapping exercises</a:t>
            </a:r>
          </a:p>
          <a:p>
            <a:r>
              <a:rPr lang="en-US" dirty="0"/>
              <a:t>Early Warning Systems</a:t>
            </a:r>
          </a:p>
          <a:p>
            <a:pPr lvl="1"/>
            <a:r>
              <a:rPr lang="en-US" dirty="0"/>
              <a:t>Partnership with Meteorological/Climate </a:t>
            </a:r>
            <a:r>
              <a:rPr lang="en-US" dirty="0" smtClean="0"/>
              <a:t>Services</a:t>
            </a:r>
          </a:p>
          <a:p>
            <a:r>
              <a:rPr lang="en-US" dirty="0"/>
              <a:t>Governance, coordination, training </a:t>
            </a:r>
            <a:r>
              <a:rPr lang="en-US" dirty="0" smtClean="0"/>
              <a:t>exercises</a:t>
            </a:r>
          </a:p>
          <a:p>
            <a:pPr lvl="1"/>
            <a:r>
              <a:rPr lang="en-US" dirty="0" smtClean="0"/>
              <a:t>Incorporation into climate adaptation planning</a:t>
            </a:r>
            <a:endParaRPr lang="en-US" dirty="0"/>
          </a:p>
          <a:p>
            <a:endParaRPr lang="en-US" dirty="0"/>
          </a:p>
        </p:txBody>
      </p:sp>
    </p:spTree>
    <p:extLst>
      <p:ext uri="{BB962C8B-B14F-4D97-AF65-F5344CB8AC3E}">
        <p14:creationId xmlns:p14="http://schemas.microsoft.com/office/powerpoint/2010/main" val="4983562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199"/>
            <a:ext cx="9144000" cy="960437"/>
          </a:xfrm>
        </p:spPr>
        <p:txBody>
          <a:bodyPr>
            <a:normAutofit fontScale="90000"/>
          </a:bodyPr>
          <a:lstStyle/>
          <a:p>
            <a:r>
              <a:rPr lang="en-US" sz="3600" dirty="0" smtClean="0"/>
              <a:t>NIHHIS: US Pilots and International Network</a:t>
            </a:r>
            <a:endParaRPr lang="en-US" sz="3600" dirty="0"/>
          </a:p>
        </p:txBody>
      </p:sp>
      <p:sp>
        <p:nvSpPr>
          <p:cNvPr id="3" name="TextBox 2"/>
          <p:cNvSpPr txBox="1"/>
          <p:nvPr/>
        </p:nvSpPr>
        <p:spPr>
          <a:xfrm>
            <a:off x="618728" y="5754469"/>
            <a:ext cx="7906544" cy="707886"/>
          </a:xfrm>
          <a:prstGeom prst="rect">
            <a:avLst/>
          </a:prstGeom>
          <a:noFill/>
        </p:spPr>
        <p:txBody>
          <a:bodyPr wrap="square" rtlCol="0">
            <a:spAutoFit/>
          </a:bodyPr>
          <a:lstStyle/>
          <a:p>
            <a:pPr algn="ctr" fontAlgn="auto">
              <a:spcBef>
                <a:spcPts val="0"/>
              </a:spcBef>
              <a:spcAft>
                <a:spcPts val="0"/>
              </a:spcAft>
            </a:pPr>
            <a:r>
              <a:rPr lang="en-US" sz="2000" dirty="0">
                <a:solidFill>
                  <a:srgbClr val="1F497D"/>
                </a:solidFill>
                <a:latin typeface="Calibri" panose="020F0502020204030204" pitchFamily="34" charset="0"/>
                <a:ea typeface="Calibri" panose="020F0502020204030204" pitchFamily="34" charset="0"/>
                <a:cs typeface="Arial"/>
                <a:sym typeface="Arial"/>
                <a:rtl val="0"/>
              </a:rPr>
              <a:t>The NIHHIS Network is composed of international knowledge-sharing </a:t>
            </a:r>
            <a:r>
              <a:rPr lang="en-US" sz="2000" dirty="0">
                <a:solidFill>
                  <a:srgbClr val="1F497D"/>
                </a:solidFill>
                <a:latin typeface="Calibri" panose="020F0502020204030204" pitchFamily="34" charset="0"/>
                <a:ea typeface="Calibri" panose="020F0502020204030204" pitchFamily="34" charset="0"/>
                <a:cs typeface="Arial"/>
                <a:rtl val="0"/>
              </a:rPr>
              <a:t>partnerships and U.S. local pilots, but all address shared questions.</a:t>
            </a:r>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621238"/>
            <a:ext cx="7620000" cy="40859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09211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Zika</a:t>
            </a:r>
            <a:r>
              <a:rPr lang="en-US" dirty="0" smtClean="0"/>
              <a:t> risk mapping- importance of human travel</a:t>
            </a:r>
            <a:endParaRPr lang="en-US" dirty="0"/>
          </a:p>
        </p:txBody>
      </p:sp>
      <p:pic>
        <p:nvPicPr>
          <p:cNvPr id="4" name="Content Placeholder 3"/>
          <p:cNvPicPr>
            <a:picLocks noGrp="1" noChangeAspect="1"/>
          </p:cNvPicPr>
          <p:nvPr>
            <p:ph idx="1"/>
          </p:nvPr>
        </p:nvPicPr>
        <p:blipFill>
          <a:blip r:embed="rId2"/>
          <a:srcRect l="-13542" r="-13542"/>
          <a:stretch>
            <a:fillRect/>
          </a:stretch>
        </p:blipFill>
        <p:spPr/>
      </p:pic>
    </p:spTree>
    <p:extLst>
      <p:ext uri="{BB962C8B-B14F-4D97-AF65-F5344CB8AC3E}">
        <p14:creationId xmlns:p14="http://schemas.microsoft.com/office/powerpoint/2010/main" val="11907495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Opportunities and Challenges for Climate-Health Adaptation for India</a:t>
            </a:r>
            <a:endParaRPr lang="en-US" dirty="0"/>
          </a:p>
        </p:txBody>
      </p:sp>
      <p:sp>
        <p:nvSpPr>
          <p:cNvPr id="5" name="Content Placeholder 4"/>
          <p:cNvSpPr>
            <a:spLocks noGrp="1"/>
          </p:cNvSpPr>
          <p:nvPr>
            <p:ph sz="half" idx="1"/>
          </p:nvPr>
        </p:nvSpPr>
        <p:spPr>
          <a:xfrm>
            <a:off x="914400" y="1974574"/>
            <a:ext cx="3810000" cy="4654826"/>
          </a:xfrm>
        </p:spPr>
        <p:txBody>
          <a:bodyPr>
            <a:normAutofit/>
          </a:bodyPr>
          <a:lstStyle/>
          <a:p>
            <a:pPr marL="0" indent="0">
              <a:buNone/>
            </a:pPr>
            <a:r>
              <a:rPr lang="en-US" b="1" dirty="0" smtClean="0"/>
              <a:t>OPPORTUNITIES</a:t>
            </a:r>
          </a:p>
          <a:p>
            <a:r>
              <a:rPr lang="en-US" dirty="0" smtClean="0"/>
              <a:t>High level awareness of urgency of climate change action in policy makers</a:t>
            </a:r>
          </a:p>
          <a:p>
            <a:r>
              <a:rPr lang="en-US" dirty="0" smtClean="0"/>
              <a:t>High and growing climate/meteorology capacity </a:t>
            </a:r>
          </a:p>
          <a:p>
            <a:r>
              <a:rPr lang="en-US" dirty="0" smtClean="0"/>
              <a:t>Good weather/climate data availability</a:t>
            </a:r>
            <a:endParaRPr lang="en-US" dirty="0"/>
          </a:p>
        </p:txBody>
      </p:sp>
      <p:sp>
        <p:nvSpPr>
          <p:cNvPr id="6" name="Content Placeholder 5"/>
          <p:cNvSpPr>
            <a:spLocks noGrp="1"/>
          </p:cNvSpPr>
          <p:nvPr>
            <p:ph sz="half" idx="2"/>
          </p:nvPr>
        </p:nvSpPr>
        <p:spPr>
          <a:xfrm>
            <a:off x="4876800" y="1974574"/>
            <a:ext cx="3810000" cy="4654826"/>
          </a:xfrm>
        </p:spPr>
        <p:txBody>
          <a:bodyPr/>
          <a:lstStyle/>
          <a:p>
            <a:pPr marL="0" indent="0">
              <a:buNone/>
            </a:pPr>
            <a:r>
              <a:rPr lang="en-US" b="1" dirty="0" smtClean="0"/>
              <a:t>CHALLENGES</a:t>
            </a:r>
          </a:p>
          <a:p>
            <a:r>
              <a:rPr lang="en-US" dirty="0" smtClean="0"/>
              <a:t>Relatively low priority on CC  within the health sector</a:t>
            </a:r>
          </a:p>
          <a:p>
            <a:r>
              <a:rPr lang="en-US" dirty="0" smtClean="0"/>
              <a:t>Low capacity for applying weather and climate information</a:t>
            </a:r>
          </a:p>
          <a:p>
            <a:r>
              <a:rPr lang="en-US" dirty="0" smtClean="0"/>
              <a:t>Limited availability of health data</a:t>
            </a:r>
            <a:endParaRPr lang="en-US" dirty="0"/>
          </a:p>
        </p:txBody>
      </p:sp>
    </p:spTree>
    <p:extLst>
      <p:ext uri="{BB962C8B-B14F-4D97-AF65-F5344CB8AC3E}">
        <p14:creationId xmlns:p14="http://schemas.microsoft.com/office/powerpoint/2010/main" val="18227111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niehs bldg 35mm w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56088"/>
            <a:ext cx="9144000" cy="2601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0" name="Rectangle 3"/>
          <p:cNvSpPr>
            <a:spLocks noGrp="1" noChangeArrowheads="1"/>
          </p:cNvSpPr>
          <p:nvPr>
            <p:ph type="title"/>
          </p:nvPr>
        </p:nvSpPr>
        <p:spPr>
          <a:xfrm>
            <a:off x="228600" y="990600"/>
            <a:ext cx="8915400" cy="730250"/>
          </a:xfrm>
        </p:spPr>
        <p:txBody>
          <a:bodyPr/>
          <a:lstStyle/>
          <a:p>
            <a:r>
              <a:rPr lang="en-US" altLang="en-US" sz="2500" smtClean="0"/>
              <a:t>The National Institute of Environmental Health Sciences</a:t>
            </a:r>
          </a:p>
        </p:txBody>
      </p:sp>
      <p:sp>
        <p:nvSpPr>
          <p:cNvPr id="48131" name="Rectangle 4"/>
          <p:cNvSpPr>
            <a:spLocks noGrp="1" noChangeArrowheads="1"/>
          </p:cNvSpPr>
          <p:nvPr>
            <p:ph type="body" sz="half" idx="1"/>
          </p:nvPr>
        </p:nvSpPr>
        <p:spPr>
          <a:xfrm>
            <a:off x="157163" y="1676400"/>
            <a:ext cx="8986837" cy="2590800"/>
          </a:xfrm>
        </p:spPr>
        <p:txBody>
          <a:bodyPr/>
          <a:lstStyle/>
          <a:p>
            <a:pPr marL="228600" indent="-169863">
              <a:tabLst>
                <a:tab pos="4572000" algn="l"/>
              </a:tabLst>
            </a:pPr>
            <a:r>
              <a:rPr altLang="en-US" sz="1700" b="1" smtClean="0"/>
              <a:t>One of the 27 National Institutes of Health </a:t>
            </a:r>
          </a:p>
          <a:p>
            <a:pPr marL="579438" lvl="1" indent="-169863">
              <a:tabLst>
                <a:tab pos="4572000" algn="l"/>
              </a:tabLst>
            </a:pPr>
            <a:r>
              <a:rPr altLang="en-US" sz="1600" smtClean="0"/>
              <a:t>Located in Research Triangle Park, North Carolina</a:t>
            </a:r>
          </a:p>
          <a:p>
            <a:pPr marL="228600" indent="-169863">
              <a:tabLst>
                <a:tab pos="4572000" algn="l"/>
              </a:tabLst>
            </a:pPr>
            <a:r>
              <a:rPr altLang="en-US" sz="1700" b="1" smtClean="0"/>
              <a:t>Wide variety of programs supporting our mission of environmental health:</a:t>
            </a:r>
          </a:p>
          <a:p>
            <a:pPr marL="579438" lvl="1" indent="-169863">
              <a:buFontTx/>
              <a:buNone/>
              <a:tabLst>
                <a:tab pos="4572000" algn="l"/>
              </a:tabLst>
            </a:pPr>
            <a:r>
              <a:rPr altLang="en-US" sz="1700" smtClean="0">
                <a:solidFill>
                  <a:schemeClr val="tx2"/>
                </a:solidFill>
              </a:rPr>
              <a:t>‒</a:t>
            </a:r>
            <a:r>
              <a:rPr altLang="en-US" sz="1700" smtClean="0">
                <a:solidFill>
                  <a:srgbClr val="3366FF"/>
                </a:solidFill>
              </a:rPr>
              <a:t> </a:t>
            </a:r>
            <a:r>
              <a:rPr altLang="en-US" sz="1700" smtClean="0"/>
              <a:t>Intramural laboratories	</a:t>
            </a:r>
            <a:r>
              <a:rPr altLang="en-US" sz="1700" smtClean="0">
                <a:solidFill>
                  <a:schemeClr val="tx2"/>
                </a:solidFill>
              </a:rPr>
              <a:t>‒</a:t>
            </a:r>
            <a:r>
              <a:rPr altLang="en-US" sz="1700" smtClean="0">
                <a:solidFill>
                  <a:srgbClr val="3366FF"/>
                </a:solidFill>
              </a:rPr>
              <a:t> </a:t>
            </a:r>
            <a:r>
              <a:rPr altLang="en-US" sz="1700" smtClean="0"/>
              <a:t>Clinical research program</a:t>
            </a:r>
          </a:p>
          <a:p>
            <a:pPr marL="579438" lvl="1" indent="-169863">
              <a:buFontTx/>
              <a:buNone/>
              <a:tabLst>
                <a:tab pos="4572000" algn="l"/>
              </a:tabLst>
            </a:pPr>
            <a:r>
              <a:rPr altLang="en-US" sz="1700" smtClean="0">
                <a:solidFill>
                  <a:schemeClr val="tx2"/>
                </a:solidFill>
              </a:rPr>
              <a:t>‒</a:t>
            </a:r>
            <a:r>
              <a:rPr altLang="en-US" sz="1700" smtClean="0">
                <a:solidFill>
                  <a:srgbClr val="3366FF"/>
                </a:solidFill>
              </a:rPr>
              <a:t> </a:t>
            </a:r>
            <a:r>
              <a:rPr altLang="en-US" sz="1700" smtClean="0"/>
              <a:t>Extramural funding programs	</a:t>
            </a:r>
            <a:r>
              <a:rPr altLang="en-US" sz="1700" smtClean="0">
                <a:solidFill>
                  <a:schemeClr val="tx2"/>
                </a:solidFill>
              </a:rPr>
              <a:t>‒</a:t>
            </a:r>
            <a:r>
              <a:rPr altLang="en-US" sz="1700" smtClean="0">
                <a:solidFill>
                  <a:srgbClr val="3366FF"/>
                </a:solidFill>
              </a:rPr>
              <a:t> </a:t>
            </a:r>
            <a:r>
              <a:rPr altLang="en-US" sz="1700" smtClean="0"/>
              <a:t>National Toxicology Program</a:t>
            </a:r>
          </a:p>
          <a:p>
            <a:pPr marL="579438" lvl="1" indent="-169863">
              <a:buFontTx/>
              <a:buNone/>
              <a:tabLst>
                <a:tab pos="4572000" algn="l"/>
              </a:tabLst>
            </a:pPr>
            <a:r>
              <a:rPr altLang="en-US" sz="1700" smtClean="0">
                <a:solidFill>
                  <a:schemeClr val="tx2"/>
                </a:solidFill>
              </a:rPr>
              <a:t>‒</a:t>
            </a:r>
            <a:r>
              <a:rPr altLang="en-US" sz="1700" smtClean="0">
                <a:solidFill>
                  <a:srgbClr val="3366FF"/>
                </a:solidFill>
              </a:rPr>
              <a:t> </a:t>
            </a:r>
            <a:r>
              <a:rPr altLang="en-US" sz="1700" smtClean="0"/>
              <a:t>Disease Prevention	</a:t>
            </a:r>
            <a:r>
              <a:rPr altLang="en-US" sz="1700" smtClean="0">
                <a:solidFill>
                  <a:schemeClr val="tx2"/>
                </a:solidFill>
              </a:rPr>
              <a:t>‒</a:t>
            </a:r>
            <a:r>
              <a:rPr altLang="en-US" sz="1700" smtClean="0">
                <a:solidFill>
                  <a:srgbClr val="3366FF"/>
                </a:solidFill>
              </a:rPr>
              <a:t> </a:t>
            </a:r>
            <a:r>
              <a:rPr altLang="en-US" sz="1700" smtClean="0"/>
              <a:t>Public Health Focus</a:t>
            </a:r>
          </a:p>
        </p:txBody>
      </p:sp>
    </p:spTree>
    <p:extLst>
      <p:ext uri="{BB962C8B-B14F-4D97-AF65-F5344CB8AC3E}">
        <p14:creationId xmlns:p14="http://schemas.microsoft.com/office/powerpoint/2010/main" val="824443072"/>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HAI logo final 2 (17sep1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3505" y="4504741"/>
            <a:ext cx="2980495" cy="1983023"/>
          </a:xfrm>
          <a:prstGeom prst="rect">
            <a:avLst/>
          </a:prstGeom>
        </p:spPr>
      </p:pic>
      <p:sp>
        <p:nvSpPr>
          <p:cNvPr id="6" name="TextBox 5"/>
          <p:cNvSpPr txBox="1"/>
          <p:nvPr/>
        </p:nvSpPr>
        <p:spPr>
          <a:xfrm>
            <a:off x="160488" y="1224786"/>
            <a:ext cx="473206" cy="584775"/>
          </a:xfrm>
          <a:prstGeom prst="rect">
            <a:avLst/>
          </a:prstGeom>
          <a:noFill/>
        </p:spPr>
        <p:txBody>
          <a:bodyPr wrap="none" rtlCol="0">
            <a:spAutoFit/>
          </a:bodyPr>
          <a:lstStyle/>
          <a:p>
            <a:pPr marL="285750" indent="-285750" defTabSz="457200">
              <a:buFont typeface="Arial"/>
              <a:buChar char="•"/>
            </a:pPr>
            <a:endParaRPr lang="en-US" sz="1600" dirty="0" smtClean="0">
              <a:solidFill>
                <a:srgbClr val="000000"/>
              </a:solidFill>
            </a:endParaRPr>
          </a:p>
          <a:p>
            <a:pPr defTabSz="457200"/>
            <a:endParaRPr lang="en-US" sz="1600" dirty="0">
              <a:solidFill>
                <a:srgbClr val="000000"/>
              </a:solidFill>
            </a:endParaRPr>
          </a:p>
        </p:txBody>
      </p:sp>
      <p:sp>
        <p:nvSpPr>
          <p:cNvPr id="9" name="Title 8"/>
          <p:cNvSpPr>
            <a:spLocks noGrp="1"/>
          </p:cNvSpPr>
          <p:nvPr>
            <p:ph type="title"/>
          </p:nvPr>
        </p:nvSpPr>
        <p:spPr>
          <a:xfrm>
            <a:off x="457199" y="990973"/>
            <a:ext cx="8520545" cy="730251"/>
          </a:xfrm>
        </p:spPr>
        <p:txBody>
          <a:bodyPr/>
          <a:lstStyle/>
          <a:p>
            <a:r>
              <a:rPr lang="en-US" sz="2400" dirty="0" smtClean="0"/>
              <a:t>Understanding Climate and Health Associations in India </a:t>
            </a:r>
            <a:r>
              <a:rPr lang="en-US" sz="2800" dirty="0" smtClean="0"/>
              <a:t> </a:t>
            </a:r>
            <a:r>
              <a:rPr lang="en-US" sz="2000" dirty="0" smtClean="0">
                <a:solidFill>
                  <a:schemeClr val="accent5"/>
                </a:solidFill>
              </a:rPr>
              <a:t>Community of Practice</a:t>
            </a:r>
            <a:r>
              <a:rPr lang="en-US" dirty="0" smtClean="0"/>
              <a:t/>
            </a:r>
            <a:br>
              <a:rPr lang="en-US" dirty="0" smtClean="0"/>
            </a:br>
            <a:endParaRPr lang="en-US" dirty="0"/>
          </a:p>
        </p:txBody>
      </p:sp>
      <p:sp>
        <p:nvSpPr>
          <p:cNvPr id="10" name="Content Placeholder 9"/>
          <p:cNvSpPr>
            <a:spLocks noGrp="1"/>
          </p:cNvSpPr>
          <p:nvPr>
            <p:ph idx="1"/>
          </p:nvPr>
        </p:nvSpPr>
        <p:spPr/>
        <p:txBody>
          <a:bodyPr>
            <a:noAutofit/>
          </a:bodyPr>
          <a:lstStyle/>
          <a:p>
            <a:pPr marL="0" indent="0">
              <a:buNone/>
            </a:pPr>
            <a:endParaRPr lang="en-US" sz="1600" b="1" dirty="0" smtClean="0"/>
          </a:p>
          <a:p>
            <a:pPr marL="0" indent="0">
              <a:buNone/>
            </a:pPr>
            <a:r>
              <a:rPr lang="en-US" sz="1800" b="1" dirty="0" smtClean="0"/>
              <a:t>Vision of the UCHAI Community of Practice</a:t>
            </a:r>
          </a:p>
          <a:p>
            <a:r>
              <a:rPr lang="en-US" sz="1800" dirty="0" smtClean="0"/>
              <a:t>India’s health sector has capacity to adapt to climate change and its health impacts.</a:t>
            </a:r>
          </a:p>
          <a:p>
            <a:pPr marL="0" indent="0">
              <a:buNone/>
            </a:pPr>
            <a:r>
              <a:rPr lang="en-US" sz="1800" b="1" dirty="0" smtClean="0"/>
              <a:t>Goals of the UCHAI Community of Practice</a:t>
            </a:r>
          </a:p>
          <a:p>
            <a:pPr>
              <a:lnSpc>
                <a:spcPct val="100000"/>
              </a:lnSpc>
              <a:spcBef>
                <a:spcPts val="0"/>
              </a:spcBef>
            </a:pPr>
            <a:r>
              <a:rPr lang="en-US" sz="1800" dirty="0" smtClean="0"/>
              <a:t>Training </a:t>
            </a:r>
          </a:p>
          <a:p>
            <a:pPr lvl="1">
              <a:lnSpc>
                <a:spcPct val="100000"/>
              </a:lnSpc>
              <a:spcBef>
                <a:spcPts val="0"/>
              </a:spcBef>
            </a:pPr>
            <a:r>
              <a:rPr lang="en-US" sz="1600" dirty="0" smtClean="0"/>
              <a:t>Train-the-trainer workshops, curriculum, training modules, Web portal</a:t>
            </a:r>
          </a:p>
          <a:p>
            <a:pPr>
              <a:lnSpc>
                <a:spcPct val="100000"/>
              </a:lnSpc>
              <a:spcBef>
                <a:spcPts val="0"/>
              </a:spcBef>
            </a:pPr>
            <a:r>
              <a:rPr lang="en-US" sz="1800" dirty="0" smtClean="0"/>
              <a:t>Research </a:t>
            </a:r>
          </a:p>
          <a:p>
            <a:pPr lvl="1">
              <a:lnSpc>
                <a:spcPct val="100000"/>
              </a:lnSpc>
              <a:spcBef>
                <a:spcPts val="0"/>
              </a:spcBef>
            </a:pPr>
            <a:r>
              <a:rPr lang="en-US" sz="1600" dirty="0" smtClean="0"/>
              <a:t>Extreme heat and weather events, climate-related diseases, </a:t>
            </a:r>
            <a:br>
              <a:rPr lang="en-US" sz="1600" dirty="0" smtClean="0"/>
            </a:br>
            <a:r>
              <a:rPr lang="en-US" sz="1600" dirty="0" smtClean="0"/>
              <a:t>vulnerable populations, capacity of the health systems etc. </a:t>
            </a:r>
          </a:p>
          <a:p>
            <a:pPr>
              <a:lnSpc>
                <a:spcPct val="100000"/>
              </a:lnSpc>
              <a:spcBef>
                <a:spcPts val="0"/>
              </a:spcBef>
            </a:pPr>
            <a:r>
              <a:rPr lang="en-US" sz="1800" dirty="0" smtClean="0"/>
              <a:t>Development of Tools </a:t>
            </a:r>
          </a:p>
          <a:p>
            <a:pPr lvl="1">
              <a:lnSpc>
                <a:spcPct val="100000"/>
              </a:lnSpc>
              <a:spcBef>
                <a:spcPts val="0"/>
              </a:spcBef>
            </a:pPr>
            <a:r>
              <a:rPr lang="en-US" sz="1600" dirty="0" smtClean="0"/>
              <a:t>Including Heat Action Plans, Predictive Models</a:t>
            </a:r>
          </a:p>
          <a:p>
            <a:pPr>
              <a:lnSpc>
                <a:spcPct val="100000"/>
              </a:lnSpc>
              <a:spcBef>
                <a:spcPts val="0"/>
              </a:spcBef>
            </a:pPr>
            <a:r>
              <a:rPr lang="en-US" sz="1800" dirty="0" smtClean="0"/>
              <a:t>Community Engagement </a:t>
            </a:r>
          </a:p>
          <a:p>
            <a:pPr lvl="1">
              <a:lnSpc>
                <a:spcPct val="100000"/>
              </a:lnSpc>
              <a:spcBef>
                <a:spcPts val="0"/>
              </a:spcBef>
            </a:pPr>
            <a:r>
              <a:rPr lang="en-US" sz="1600" dirty="0" smtClean="0"/>
              <a:t>Stakeholder/public participation to increase efficacy and</a:t>
            </a:r>
          </a:p>
          <a:p>
            <a:pPr marL="339725" lvl="1" indent="0">
              <a:lnSpc>
                <a:spcPct val="100000"/>
              </a:lnSpc>
              <a:spcBef>
                <a:spcPts val="0"/>
              </a:spcBef>
              <a:buNone/>
            </a:pPr>
            <a:r>
              <a:rPr lang="en-US" sz="1600" dirty="0" smtClean="0"/>
              <a:t>      impact of adaptation strategies.</a:t>
            </a:r>
          </a:p>
          <a:p>
            <a:pPr marL="0" indent="0">
              <a:buNone/>
            </a:pPr>
            <a:endParaRPr lang="en-US" sz="2400" dirty="0" smtClean="0"/>
          </a:p>
        </p:txBody>
      </p:sp>
    </p:spTree>
    <p:extLst>
      <p:ext uri="{BB962C8B-B14F-4D97-AF65-F5344CB8AC3E}">
        <p14:creationId xmlns:p14="http://schemas.microsoft.com/office/powerpoint/2010/main" val="5474296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Elements of the UCHAI Community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782" y="1720850"/>
            <a:ext cx="4914963" cy="268052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0953" y="1720850"/>
            <a:ext cx="2799107" cy="4976191"/>
          </a:xfrm>
          <a:prstGeom prst="rect">
            <a:avLst/>
          </a:prstGeom>
        </p:spPr>
      </p:pic>
      <p:pic>
        <p:nvPicPr>
          <p:cNvPr id="7" name="Picture 6"/>
          <p:cNvPicPr>
            <a:picLocks noChangeAspect="1"/>
          </p:cNvPicPr>
          <p:nvPr/>
        </p:nvPicPr>
        <p:blipFill>
          <a:blip r:embed="rId4"/>
          <a:stretch>
            <a:fillRect/>
          </a:stretch>
        </p:blipFill>
        <p:spPr>
          <a:xfrm>
            <a:off x="198782" y="4652575"/>
            <a:ext cx="4914963" cy="2098689"/>
          </a:xfrm>
          <a:prstGeom prst="rect">
            <a:avLst/>
          </a:prstGeom>
        </p:spPr>
      </p:pic>
    </p:spTree>
    <p:extLst>
      <p:ext uri="{BB962C8B-B14F-4D97-AF65-F5344CB8AC3E}">
        <p14:creationId xmlns:p14="http://schemas.microsoft.com/office/powerpoint/2010/main" val="74999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dirty="0" smtClean="0"/>
              <a:t>Momentum is building for strengthened public health systems and climate services for health</a:t>
            </a:r>
          </a:p>
          <a:p>
            <a:pPr lvl="1"/>
            <a:r>
              <a:rPr lang="en-US" dirty="0" smtClean="0"/>
              <a:t>Improved health monitoring and health information systems</a:t>
            </a:r>
          </a:p>
          <a:p>
            <a:pPr lvl="1"/>
            <a:r>
              <a:rPr lang="en-US" dirty="0" smtClean="0"/>
              <a:t>Improved meteorological records and short term forecasts</a:t>
            </a:r>
          </a:p>
          <a:p>
            <a:r>
              <a:rPr lang="en-US" dirty="0" smtClean="0"/>
              <a:t>UCHAI provides one platform for sharing best practices and conducting training and capacity building</a:t>
            </a:r>
          </a:p>
          <a:p>
            <a:r>
              <a:rPr lang="en-US" dirty="0" smtClean="0"/>
              <a:t>Partnership with meteorological community is foundational to providing data and tools and building capacity in the health sector in India</a:t>
            </a:r>
            <a:endParaRPr lang="en-US" dirty="0"/>
          </a:p>
        </p:txBody>
      </p:sp>
    </p:spTree>
    <p:extLst>
      <p:ext uri="{BB962C8B-B14F-4D97-AF65-F5344CB8AC3E}">
        <p14:creationId xmlns:p14="http://schemas.microsoft.com/office/powerpoint/2010/main" val="14344643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NTP-logo-Col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996184"/>
            <a:ext cx="3962400" cy="8900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3075892"/>
            <a:ext cx="4475649" cy="810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011621"/>
            <a:ext cx="9143999" cy="28463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a:xfrm>
            <a:off x="457200" y="647380"/>
            <a:ext cx="8229600" cy="730250"/>
          </a:xfrm>
        </p:spPr>
        <p:txBody>
          <a:bodyPr>
            <a:normAutofit fontScale="90000"/>
          </a:bodyPr>
          <a:lstStyle/>
          <a:p>
            <a:pPr algn="ctr" eaLnBrk="1" hangingPunct="1"/>
            <a:r>
              <a:rPr lang="en-US" sz="5400" i="1" dirty="0" smtClean="0"/>
              <a:t>THANK YOU!</a:t>
            </a:r>
            <a:br>
              <a:rPr lang="en-US" sz="5400" i="1" dirty="0" smtClean="0"/>
            </a:br>
            <a:r>
              <a:rPr lang="en-US" altLang="en-US" sz="2400" i="1" dirty="0" smtClean="0"/>
              <a:t>John </a:t>
            </a:r>
            <a:r>
              <a:rPr lang="en-US" altLang="en-US" sz="2400" i="1" dirty="0"/>
              <a:t>M. Balbus, M.D., M.P.H</a:t>
            </a:r>
            <a:r>
              <a:rPr lang="en-US" altLang="en-US" sz="2400" i="1" dirty="0" smtClean="0"/>
              <a:t>.</a:t>
            </a:r>
            <a:r>
              <a:rPr lang="en-US" altLang="en-US" sz="2400" i="1" dirty="0"/>
              <a:t/>
            </a:r>
            <a:br>
              <a:rPr lang="en-US" altLang="en-US" sz="2400" i="1" dirty="0"/>
            </a:br>
            <a:r>
              <a:rPr lang="en-US" sz="2400" i="1" dirty="0" err="1" smtClean="0"/>
              <a:t>John.balbus@nih.gov</a:t>
            </a:r>
            <a:r>
              <a:rPr lang="en-US" sz="2400" i="1" dirty="0" smtClean="0"/>
              <a:t/>
            </a:r>
            <a:br>
              <a:rPr lang="en-US" sz="2400" i="1" dirty="0" smtClean="0"/>
            </a:br>
            <a:r>
              <a:rPr lang="en-US" sz="2400" i="1" dirty="0" smtClean="0"/>
              <a:t/>
            </a:r>
            <a:br>
              <a:rPr lang="en-US" sz="2400" i="1" dirty="0" smtClean="0"/>
            </a:br>
            <a:r>
              <a:rPr lang="en-US" altLang="en-US" sz="2000" dirty="0" smtClean="0">
                <a:hlinkClick r:id="rId6"/>
              </a:rPr>
              <a:t>http</a:t>
            </a:r>
            <a:r>
              <a:rPr lang="en-US" altLang="en-US" sz="2000" dirty="0">
                <a:hlinkClick r:id="rId6"/>
              </a:rPr>
              <a:t>://www.niehs.nih.gov/geh</a:t>
            </a:r>
            <a:r>
              <a:rPr lang="en-US" altLang="en-US" sz="2000" dirty="0"/>
              <a:t/>
            </a:r>
            <a:br>
              <a:rPr lang="en-US" altLang="en-US" sz="2000" dirty="0"/>
            </a:br>
            <a:r>
              <a:rPr lang="en-US" altLang="en-US" sz="2000" dirty="0">
                <a:hlinkClick r:id="rId7"/>
              </a:rPr>
              <a:t>http://toolkit.climate.gov/</a:t>
            </a:r>
            <a:r>
              <a:rPr lang="en-US" altLang="en-US" sz="2000" dirty="0"/>
              <a:t/>
            </a:r>
            <a:br>
              <a:rPr lang="en-US" altLang="en-US" sz="2000" dirty="0"/>
            </a:br>
            <a:endParaRPr lang="en-US" sz="2000" dirty="0"/>
          </a:p>
        </p:txBody>
      </p:sp>
    </p:spTree>
    <p:extLst>
      <p:ext uri="{BB962C8B-B14F-4D97-AF65-F5344CB8AC3E}">
        <p14:creationId xmlns:p14="http://schemas.microsoft.com/office/powerpoint/2010/main" val="188631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Overview</a:t>
            </a:r>
            <a:endParaRPr lang="en-US" dirty="0"/>
          </a:p>
        </p:txBody>
      </p:sp>
      <p:sp>
        <p:nvSpPr>
          <p:cNvPr id="6" name="Content Placeholder 5"/>
          <p:cNvSpPr>
            <a:spLocks noGrp="1"/>
          </p:cNvSpPr>
          <p:nvPr>
            <p:ph idx="1"/>
          </p:nvPr>
        </p:nvSpPr>
        <p:spPr/>
        <p:txBody>
          <a:bodyPr/>
          <a:lstStyle/>
          <a:p>
            <a:r>
              <a:rPr lang="en-US" dirty="0" smtClean="0"/>
              <a:t>Linkages between climate change and health:  US as an analogy for India</a:t>
            </a:r>
          </a:p>
          <a:p>
            <a:r>
              <a:rPr lang="en-US" dirty="0" smtClean="0"/>
              <a:t>What does building resilience look like?  </a:t>
            </a:r>
          </a:p>
          <a:p>
            <a:pPr lvl="1"/>
            <a:r>
              <a:rPr lang="en-US" dirty="0" smtClean="0"/>
              <a:t>Two sides of climate-health adaptation coin</a:t>
            </a:r>
            <a:endParaRPr lang="en-US" dirty="0"/>
          </a:p>
          <a:p>
            <a:pPr lvl="1"/>
            <a:r>
              <a:rPr lang="en-US" dirty="0" smtClean="0"/>
              <a:t>Scale and skill</a:t>
            </a:r>
          </a:p>
          <a:p>
            <a:r>
              <a:rPr lang="en-US" dirty="0" smtClean="0"/>
              <a:t>Introduction to Understanding Climate Health Associations in India (UCHAI) network</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err="1" smtClean="0"/>
              <a:t>ew</a:t>
            </a:r>
            <a:r>
              <a:rPr lang="en-US" dirty="0" smtClean="0"/>
              <a:t> of the UCHAI Community of Practice</a:t>
            </a:r>
          </a:p>
        </p:txBody>
      </p:sp>
    </p:spTree>
    <p:extLst>
      <p:ext uri="{BB962C8B-B14F-4D97-AF65-F5344CB8AC3E}">
        <p14:creationId xmlns:p14="http://schemas.microsoft.com/office/powerpoint/2010/main" val="15766974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2888" y="224183"/>
            <a:ext cx="8901112" cy="730250"/>
          </a:xfrm>
        </p:spPr>
        <p:txBody>
          <a:bodyPr>
            <a:normAutofit/>
          </a:bodyPr>
          <a:lstStyle/>
          <a:p>
            <a:r>
              <a:rPr lang="en-US" dirty="0" smtClean="0"/>
              <a:t>Major US Climate Trends</a:t>
            </a:r>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019" b="-4017"/>
          <a:stretch/>
        </p:blipFill>
        <p:spPr bwMode="auto">
          <a:xfrm>
            <a:off x="102651" y="1298712"/>
            <a:ext cx="8959291" cy="518689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4888524" y="6462399"/>
            <a:ext cx="3763108" cy="307777"/>
          </a:xfrm>
          <a:prstGeom prst="rect">
            <a:avLst/>
          </a:prstGeom>
          <a:noFill/>
        </p:spPr>
        <p:txBody>
          <a:bodyPr wrap="square" rtlCol="0">
            <a:spAutoFit/>
          </a:bodyPr>
          <a:lstStyle/>
          <a:p>
            <a:pPr algn="ctr"/>
            <a:r>
              <a:rPr lang="en-US" sz="1400" dirty="0" smtClean="0"/>
              <a:t>Climate and Health Assessment, 2016</a:t>
            </a:r>
            <a:endParaRPr lang="en-US" sz="1400" dirty="0"/>
          </a:p>
        </p:txBody>
      </p:sp>
    </p:spTree>
    <p:extLst>
      <p:ext uri="{BB962C8B-B14F-4D97-AF65-F5344CB8AC3E}">
        <p14:creationId xmlns:p14="http://schemas.microsoft.com/office/powerpoint/2010/main" val="5535613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 y="123464"/>
            <a:ext cx="9144000" cy="1004377"/>
          </a:xfrm>
        </p:spPr>
        <p:txBody>
          <a:bodyPr>
            <a:normAutofit/>
          </a:bodyPr>
          <a:lstStyle/>
          <a:p>
            <a:r>
              <a:rPr lang="en-US" dirty="0" smtClean="0"/>
              <a:t>Significant Findings</a:t>
            </a:r>
            <a:endParaRPr lang="en-US" dirty="0"/>
          </a:p>
        </p:txBody>
      </p:sp>
      <p:pic>
        <p:nvPicPr>
          <p:cNvPr id="7" name="Picture 8" descr="This indicator describes trends in unusually hot and cold temperatures across the United State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7512"/>
          <a:stretch/>
        </p:blipFill>
        <p:spPr bwMode="auto">
          <a:xfrm>
            <a:off x="71910" y="1491223"/>
            <a:ext cx="1219393" cy="79620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1349115" y="1491223"/>
            <a:ext cx="7794885" cy="4780796"/>
          </a:xfrm>
          <a:prstGeom prst="rect">
            <a:avLst/>
          </a:prstGeom>
        </p:spPr>
        <p:txBody>
          <a:bodyPr wrap="square">
            <a:spAutoFit/>
          </a:bodyPr>
          <a:lstStyle/>
          <a:p>
            <a:pPr marL="0" lvl="1">
              <a:lnSpc>
                <a:spcPct val="80000"/>
              </a:lnSpc>
              <a:spcBef>
                <a:spcPts val="600"/>
              </a:spcBef>
              <a:spcAft>
                <a:spcPts val="400"/>
              </a:spcAft>
              <a:buClr>
                <a:srgbClr val="4F81BD">
                  <a:lumMod val="50000"/>
                </a:srgbClr>
              </a:buClr>
              <a:buSzPct val="80000"/>
            </a:pPr>
            <a:r>
              <a:rPr lang="en-US" b="1" dirty="0" bmk="_Toc378587540">
                <a:solidFill>
                  <a:srgbClr val="4F81BD">
                    <a:lumMod val="50000"/>
                  </a:srgbClr>
                </a:solidFill>
                <a:latin typeface="Calibri"/>
                <a:ea typeface=""/>
              </a:rPr>
              <a:t>Quantifies future increases in temperature-related deaths </a:t>
            </a:r>
          </a:p>
          <a:p>
            <a:pPr marL="230188" lvl="1" indent="-230188">
              <a:lnSpc>
                <a:spcPct val="80000"/>
              </a:lnSpc>
              <a:spcBef>
                <a:spcPts val="0"/>
              </a:spcBef>
              <a:spcAft>
                <a:spcPts val="400"/>
              </a:spcAft>
              <a:buClr>
                <a:srgbClr val="4F81BD">
                  <a:lumMod val="50000"/>
                </a:srgbClr>
              </a:buClr>
              <a:buSzPct val="80000"/>
              <a:buFont typeface="Arial" panose="020B0604020202020204" pitchFamily="34" charset="0"/>
              <a:buChar char="•"/>
            </a:pPr>
            <a:r>
              <a:rPr lang="en-US" sz="1600" dirty="0" bmk="_Toc378587540">
                <a:solidFill>
                  <a:srgbClr val="4F81BD">
                    <a:lumMod val="50000"/>
                  </a:srgbClr>
                </a:solidFill>
                <a:latin typeface="Calibri"/>
                <a:ea typeface=""/>
              </a:rPr>
              <a:t>Confirms very high confidence in association between hotter- and colder-than-normal temperature and increased illness and death</a:t>
            </a:r>
          </a:p>
          <a:p>
            <a:pPr marL="230188" lvl="1" indent="-230188">
              <a:lnSpc>
                <a:spcPct val="80000"/>
              </a:lnSpc>
              <a:spcBef>
                <a:spcPts val="0"/>
              </a:spcBef>
              <a:spcAft>
                <a:spcPts val="400"/>
              </a:spcAft>
              <a:buClr>
                <a:srgbClr val="4F81BD">
                  <a:lumMod val="50000"/>
                </a:srgbClr>
              </a:buClr>
              <a:buSzPct val="80000"/>
              <a:buFont typeface="Arial" panose="020B0604020202020204" pitchFamily="34" charset="0"/>
              <a:buChar char="•"/>
            </a:pPr>
            <a:r>
              <a:rPr lang="en-US" sz="1600" dirty="0" bmk="_Toc378587540">
                <a:solidFill>
                  <a:srgbClr val="4F81BD">
                    <a:lumMod val="50000"/>
                  </a:srgbClr>
                </a:solidFill>
                <a:latin typeface="Calibri"/>
                <a:ea typeface=""/>
              </a:rPr>
              <a:t>Quantifies the increase of thousands to tens of thousands of premature heat-related deaths projected in the summer due to climate change  </a:t>
            </a:r>
          </a:p>
          <a:p>
            <a:pPr marL="230188" lvl="1" indent="-230188">
              <a:lnSpc>
                <a:spcPct val="80000"/>
              </a:lnSpc>
              <a:spcBef>
                <a:spcPts val="0"/>
              </a:spcBef>
              <a:spcAft>
                <a:spcPts val="1200"/>
              </a:spcAft>
              <a:buClr>
                <a:srgbClr val="4F81BD">
                  <a:lumMod val="50000"/>
                </a:srgbClr>
              </a:buClr>
              <a:buSzPct val="80000"/>
              <a:buFont typeface="Arial" panose="020B0604020202020204" pitchFamily="34" charset="0"/>
              <a:buChar char="•"/>
            </a:pPr>
            <a:r>
              <a:rPr lang="en-US" sz="1600" dirty="0" bmk="_Toc378587540">
                <a:solidFill>
                  <a:srgbClr val="4F81BD">
                    <a:lumMod val="50000"/>
                  </a:srgbClr>
                </a:solidFill>
                <a:latin typeface="Calibri"/>
                <a:ea typeface=""/>
              </a:rPr>
              <a:t>Assesses the impact of changes in tolerance to extreme heat on future deaths from heat</a:t>
            </a:r>
          </a:p>
          <a:p>
            <a:pPr marL="0" lvl="1">
              <a:lnSpc>
                <a:spcPct val="80000"/>
              </a:lnSpc>
              <a:spcBef>
                <a:spcPts val="600"/>
              </a:spcBef>
              <a:spcAft>
                <a:spcPts val="400"/>
              </a:spcAft>
              <a:buClr>
                <a:srgbClr val="4F81BD">
                  <a:lumMod val="50000"/>
                </a:srgbClr>
              </a:buClr>
              <a:buSzPct val="80000"/>
            </a:pPr>
            <a:r>
              <a:rPr lang="en-US" b="1" dirty="0" bmk="_Toc378587540">
                <a:solidFill>
                  <a:srgbClr val="4F81BD">
                    <a:lumMod val="50000"/>
                  </a:srgbClr>
                </a:solidFill>
                <a:latin typeface="Calibri"/>
                <a:ea typeface=""/>
              </a:rPr>
              <a:t>Confirms air quality impacts and provides likelihood for ozone, wildfire impacts</a:t>
            </a:r>
          </a:p>
          <a:p>
            <a:pPr marL="230188" lvl="1" indent="-230188">
              <a:lnSpc>
                <a:spcPct val="80000"/>
              </a:lnSpc>
              <a:spcBef>
                <a:spcPts val="0"/>
              </a:spcBef>
              <a:spcAft>
                <a:spcPts val="400"/>
              </a:spcAft>
              <a:buClr>
                <a:srgbClr val="4F81BD">
                  <a:lumMod val="50000"/>
                </a:srgbClr>
              </a:buClr>
              <a:buSzPct val="80000"/>
              <a:buFont typeface="Arial" panose="020B0604020202020204" pitchFamily="34" charset="0"/>
              <a:buChar char="•"/>
            </a:pPr>
            <a:r>
              <a:rPr lang="en-US" sz="1600" dirty="0" bmk="_Toc378587540">
                <a:solidFill>
                  <a:srgbClr val="4F81BD">
                    <a:lumMod val="50000"/>
                  </a:srgbClr>
                </a:solidFill>
                <a:latin typeface="Calibri"/>
                <a:ea typeface=""/>
              </a:rPr>
              <a:t>Provides new likelihood assessment (likely) and high confidence that climate change will make it harder for any given regulatory approach to reduce ground-level ozone pollution, and that increased wildfires increase risk of premature death, adverse cardiovascular/respiratory outcomes</a:t>
            </a:r>
          </a:p>
          <a:p>
            <a:pPr marL="230188" lvl="1" indent="-230188">
              <a:lnSpc>
                <a:spcPct val="80000"/>
              </a:lnSpc>
              <a:spcBef>
                <a:spcPts val="0"/>
              </a:spcBef>
              <a:spcAft>
                <a:spcPts val="1200"/>
              </a:spcAft>
              <a:buClr>
                <a:srgbClr val="4F81BD">
                  <a:lumMod val="50000"/>
                </a:srgbClr>
              </a:buClr>
              <a:buSzPct val="80000"/>
              <a:buFont typeface="Arial" panose="020B0604020202020204" pitchFamily="34" charset="0"/>
              <a:buChar char="•"/>
            </a:pPr>
            <a:r>
              <a:rPr lang="en-US" sz="1600" dirty="0" bmk="_Toc378587540">
                <a:solidFill>
                  <a:srgbClr val="4F81BD">
                    <a:lumMod val="50000"/>
                  </a:srgbClr>
                </a:solidFill>
                <a:latin typeface="Calibri"/>
                <a:ea typeface=""/>
              </a:rPr>
              <a:t>Confirms high confidence that increases in airborne allergens will worsen allergy and asthma conditions and confirms indoor air health risks as significant emerging area</a:t>
            </a:r>
          </a:p>
          <a:p>
            <a:pPr marL="0" lvl="1">
              <a:lnSpc>
                <a:spcPct val="80000"/>
              </a:lnSpc>
              <a:spcBef>
                <a:spcPts val="600"/>
              </a:spcBef>
              <a:spcAft>
                <a:spcPts val="400"/>
              </a:spcAft>
              <a:buClr>
                <a:srgbClr val="4F81BD">
                  <a:lumMod val="50000"/>
                </a:srgbClr>
              </a:buClr>
              <a:buSzPct val="80000"/>
            </a:pPr>
            <a:r>
              <a:rPr lang="en-US" b="1" dirty="0" bmk="_Toc378587540">
                <a:solidFill>
                  <a:srgbClr val="4F81BD">
                    <a:lumMod val="50000"/>
                  </a:srgbClr>
                </a:solidFill>
                <a:latin typeface="Calibri"/>
                <a:ea typeface=""/>
              </a:rPr>
              <a:t>Connects changes in extreme events to increased exposure to health impacts</a:t>
            </a:r>
          </a:p>
          <a:p>
            <a:pPr marL="230188" lvl="1" indent="-230188">
              <a:lnSpc>
                <a:spcPct val="80000"/>
              </a:lnSpc>
              <a:spcBef>
                <a:spcPts val="0"/>
              </a:spcBef>
              <a:spcAft>
                <a:spcPts val="400"/>
              </a:spcAft>
              <a:buClr>
                <a:srgbClr val="4F81BD">
                  <a:lumMod val="50000"/>
                </a:srgbClr>
              </a:buClr>
              <a:buSzPct val="80000"/>
              <a:buFont typeface="Arial" panose="020B0604020202020204" pitchFamily="34" charset="0"/>
              <a:buChar char="•"/>
            </a:pPr>
            <a:r>
              <a:rPr lang="en-US" sz="1600" dirty="0" bmk="_Toc378587540">
                <a:solidFill>
                  <a:srgbClr val="4F81BD">
                    <a:lumMod val="50000"/>
                  </a:srgbClr>
                </a:solidFill>
                <a:latin typeface="Calibri"/>
                <a:ea typeface=""/>
              </a:rPr>
              <a:t>Describes health impacts to extreme events with high confidence, including death, injury, or illness; exacerbation of underlying medical conditions; and adverse effects on mental health </a:t>
            </a:r>
          </a:p>
          <a:p>
            <a:pPr marL="230188" lvl="1" indent="-230188">
              <a:lnSpc>
                <a:spcPct val="80000"/>
              </a:lnSpc>
              <a:spcBef>
                <a:spcPts val="0"/>
              </a:spcBef>
              <a:spcAft>
                <a:spcPts val="400"/>
              </a:spcAft>
              <a:buClr>
                <a:srgbClr val="4F81BD">
                  <a:lumMod val="50000"/>
                </a:srgbClr>
              </a:buClr>
              <a:buSzPct val="80000"/>
              <a:buFont typeface="Arial" panose="020B0604020202020204" pitchFamily="34" charset="0"/>
              <a:buChar char="•"/>
            </a:pPr>
            <a:r>
              <a:rPr lang="en-US" sz="1600" dirty="0" bmk="_Toc378587540">
                <a:solidFill>
                  <a:srgbClr val="4F81BD">
                    <a:lumMod val="50000"/>
                  </a:srgbClr>
                </a:solidFill>
                <a:latin typeface="Calibri"/>
                <a:ea typeface=""/>
              </a:rPr>
              <a:t>Identifies impacts to health from disruption of essential infrastructure</a:t>
            </a:r>
          </a:p>
          <a:p>
            <a:pPr marL="230188" lvl="1" indent="-230188">
              <a:lnSpc>
                <a:spcPct val="80000"/>
              </a:lnSpc>
              <a:spcBef>
                <a:spcPts val="0"/>
              </a:spcBef>
              <a:spcAft>
                <a:spcPts val="400"/>
              </a:spcAft>
              <a:buClr>
                <a:srgbClr val="4F81BD">
                  <a:lumMod val="50000"/>
                </a:srgbClr>
              </a:buClr>
              <a:buSzPct val="80000"/>
              <a:buFont typeface="Arial" panose="020B0604020202020204" pitchFamily="34" charset="0"/>
              <a:buChar char="•"/>
            </a:pPr>
            <a:r>
              <a:rPr lang="en-US" sz="1600" dirty="0" bmk="_Toc378587540">
                <a:solidFill>
                  <a:srgbClr val="4F81BD">
                    <a:lumMod val="50000"/>
                  </a:srgbClr>
                </a:solidFill>
                <a:latin typeface="Calibri"/>
                <a:ea typeface=""/>
              </a:rPr>
              <a:t>High confidence that coastal flooding will impact vulnerable communities</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63333" t="45556" r="12500" b="24818"/>
          <a:stretch/>
        </p:blipFill>
        <p:spPr>
          <a:xfrm>
            <a:off x="55604" y="3109273"/>
            <a:ext cx="1285088" cy="95086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94" y="4881977"/>
            <a:ext cx="1186309" cy="855375"/>
          </a:xfrm>
          <a:prstGeom prst="rect">
            <a:avLst/>
          </a:prstGeom>
        </p:spPr>
      </p:pic>
    </p:spTree>
    <p:extLst>
      <p:ext uri="{BB962C8B-B14F-4D97-AF65-F5344CB8AC3E}">
        <p14:creationId xmlns:p14="http://schemas.microsoft.com/office/powerpoint/2010/main" val="14199375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 y="123464"/>
            <a:ext cx="9144000" cy="1004377"/>
          </a:xfrm>
        </p:spPr>
        <p:txBody>
          <a:bodyPr>
            <a:normAutofit/>
          </a:bodyPr>
          <a:lstStyle/>
          <a:p>
            <a:r>
              <a:rPr lang="en-US" dirty="0" smtClean="0"/>
              <a:t>Significant Findings</a:t>
            </a:r>
            <a:endParaRPr lang="en-US" dirty="0"/>
          </a:p>
        </p:txBody>
      </p:sp>
      <p:sp>
        <p:nvSpPr>
          <p:cNvPr id="2" name="Rectangle 1"/>
          <p:cNvSpPr/>
          <p:nvPr/>
        </p:nvSpPr>
        <p:spPr>
          <a:xfrm>
            <a:off x="1344788" y="1825599"/>
            <a:ext cx="7799212" cy="4284250"/>
          </a:xfrm>
          <a:prstGeom prst="rect">
            <a:avLst/>
          </a:prstGeom>
        </p:spPr>
        <p:txBody>
          <a:bodyPr wrap="square">
            <a:spAutoFit/>
          </a:bodyPr>
          <a:lstStyle/>
          <a:p>
            <a:pPr marL="0" lvl="1">
              <a:lnSpc>
                <a:spcPct val="80000"/>
              </a:lnSpc>
              <a:spcBef>
                <a:spcPts val="600"/>
              </a:spcBef>
              <a:spcAft>
                <a:spcPts val="400"/>
              </a:spcAft>
              <a:buClr>
                <a:srgbClr val="4F81BD">
                  <a:lumMod val="50000"/>
                </a:srgbClr>
              </a:buClr>
              <a:buSzPct val="80000"/>
            </a:pPr>
            <a:r>
              <a:rPr lang="en-US" b="1" dirty="0" bmk="_Toc378587540">
                <a:solidFill>
                  <a:srgbClr val="4F81BD">
                    <a:lumMod val="50000"/>
                  </a:srgbClr>
                </a:solidFill>
                <a:latin typeface="Calibri"/>
                <a:ea typeface=""/>
              </a:rPr>
              <a:t>Provides likelihood of changing vector distribution, expands discussion of WNV</a:t>
            </a:r>
          </a:p>
          <a:p>
            <a:pPr marL="230188" lvl="1" indent="-230188">
              <a:lnSpc>
                <a:spcPct val="80000"/>
              </a:lnSpc>
              <a:spcBef>
                <a:spcPts val="0"/>
              </a:spcBef>
              <a:spcAft>
                <a:spcPts val="400"/>
              </a:spcAft>
              <a:buClr>
                <a:srgbClr val="4F81BD">
                  <a:lumMod val="50000"/>
                </a:srgbClr>
              </a:buClr>
              <a:buSzPct val="80000"/>
              <a:buFont typeface="Arial" panose="020B0604020202020204" pitchFamily="34" charset="0"/>
              <a:buChar char="•"/>
            </a:pPr>
            <a:r>
              <a:rPr lang="en-US" sz="1600" dirty="0" bmk="_Toc378587540">
                <a:solidFill>
                  <a:srgbClr val="4F81BD">
                    <a:lumMod val="50000"/>
                  </a:srgbClr>
                </a:solidFill>
                <a:latin typeface="Calibri"/>
                <a:ea typeface=""/>
              </a:rPr>
              <a:t>Likely, high confidence in changing geographic and seasonal distribution of ticks carrying Lyme, and likely, medium confidence in increases in risk to human exposure</a:t>
            </a:r>
          </a:p>
          <a:p>
            <a:pPr marL="230188" lvl="1" indent="-230188">
              <a:lnSpc>
                <a:spcPct val="80000"/>
              </a:lnSpc>
              <a:spcBef>
                <a:spcPts val="0"/>
              </a:spcBef>
              <a:spcAft>
                <a:spcPts val="800"/>
              </a:spcAft>
              <a:buClr>
                <a:srgbClr val="4F81BD">
                  <a:lumMod val="50000"/>
                </a:srgbClr>
              </a:buClr>
              <a:buSzPct val="80000"/>
              <a:buFont typeface="Arial" panose="020B0604020202020204" pitchFamily="34" charset="0"/>
              <a:buChar char="•"/>
            </a:pPr>
            <a:r>
              <a:rPr lang="en-US" sz="1600" dirty="0" bmk="_Toc378587540">
                <a:solidFill>
                  <a:srgbClr val="4F81BD">
                    <a:lumMod val="50000"/>
                  </a:srgbClr>
                </a:solidFill>
                <a:latin typeface="Calibri"/>
                <a:ea typeface=""/>
              </a:rPr>
              <a:t>Assessment of impacts of West Nile virus show very likely, high confidence in climate change influence on distribution, abundance, and prevalence of infection in mosquitoes</a:t>
            </a:r>
          </a:p>
          <a:p>
            <a:pPr marL="0" lvl="1">
              <a:lnSpc>
                <a:spcPct val="80000"/>
              </a:lnSpc>
              <a:spcBef>
                <a:spcPts val="0"/>
              </a:spcBef>
              <a:spcAft>
                <a:spcPts val="800"/>
              </a:spcAft>
              <a:buClr>
                <a:srgbClr val="4F81BD">
                  <a:lumMod val="50000"/>
                </a:srgbClr>
              </a:buClr>
              <a:buSzPct val="80000"/>
            </a:pPr>
            <a:endParaRPr lang="en-US" sz="1600" dirty="0" bmk="_Toc378587540">
              <a:solidFill>
                <a:srgbClr val="4F81BD">
                  <a:lumMod val="50000"/>
                </a:srgbClr>
              </a:solidFill>
              <a:latin typeface="Calibri"/>
              <a:ea typeface=""/>
            </a:endParaRPr>
          </a:p>
          <a:p>
            <a:pPr marL="0" lvl="1">
              <a:lnSpc>
                <a:spcPct val="80000"/>
              </a:lnSpc>
              <a:spcBef>
                <a:spcPts val="0"/>
              </a:spcBef>
              <a:spcAft>
                <a:spcPts val="400"/>
              </a:spcAft>
              <a:buClr>
                <a:srgbClr val="4F81BD">
                  <a:lumMod val="50000"/>
                </a:srgbClr>
              </a:buClr>
              <a:buSzPct val="80000"/>
            </a:pPr>
            <a:r>
              <a:rPr lang="en-US" b="1" dirty="0" bmk="_Toc378587540">
                <a:solidFill>
                  <a:srgbClr val="4F81BD">
                    <a:lumMod val="50000"/>
                  </a:srgbClr>
                </a:solidFill>
                <a:latin typeface="Calibri"/>
                <a:ea typeface=""/>
              </a:rPr>
              <a:t>Details sources and pathways (drinking, recreational) of waterborne illness risk</a:t>
            </a:r>
          </a:p>
          <a:p>
            <a:pPr marL="285750" lvl="1" indent="-285750">
              <a:lnSpc>
                <a:spcPct val="80000"/>
              </a:lnSpc>
              <a:spcBef>
                <a:spcPts val="0"/>
              </a:spcBef>
              <a:spcAft>
                <a:spcPts val="400"/>
              </a:spcAft>
              <a:buClr>
                <a:srgbClr val="4F81BD">
                  <a:lumMod val="50000"/>
                </a:srgbClr>
              </a:buClr>
              <a:buSzPct val="80000"/>
              <a:buFont typeface="Arial" panose="020B0604020202020204" pitchFamily="34" charset="0"/>
              <a:buChar char="•"/>
            </a:pPr>
            <a:r>
              <a:rPr lang="en-US" sz="1600" dirty="0" bmk="_Toc378587540">
                <a:solidFill>
                  <a:srgbClr val="4F81BD">
                    <a:lumMod val="50000"/>
                  </a:srgbClr>
                </a:solidFill>
                <a:latin typeface="Calibri"/>
                <a:ea typeface=""/>
              </a:rPr>
              <a:t>Disaggregates confidence and likelihood for changes in multiple water-related illnesses from </a:t>
            </a:r>
            <a:r>
              <a:rPr lang="en-US" sz="1600" i="1" dirty="0" bmk="_Toc378587540">
                <a:solidFill>
                  <a:srgbClr val="4F81BD">
                    <a:lumMod val="50000"/>
                  </a:srgbClr>
                </a:solidFill>
                <a:latin typeface="Calibri"/>
                <a:ea typeface=""/>
              </a:rPr>
              <a:t>Vibrio</a:t>
            </a:r>
            <a:r>
              <a:rPr lang="en-US" sz="1600" dirty="0" bmk="_Toc378587540">
                <a:solidFill>
                  <a:srgbClr val="4F81BD">
                    <a:lumMod val="50000"/>
                  </a:srgbClr>
                </a:solidFill>
                <a:latin typeface="Calibri"/>
                <a:ea typeface=""/>
              </a:rPr>
              <a:t> bacteria, marine harmful algae, freshwater harmful algae, and runoff sources</a:t>
            </a:r>
          </a:p>
          <a:p>
            <a:pPr marL="285750" lvl="1" indent="-285750">
              <a:lnSpc>
                <a:spcPct val="80000"/>
              </a:lnSpc>
              <a:spcBef>
                <a:spcPts val="0"/>
              </a:spcBef>
              <a:spcAft>
                <a:spcPts val="800"/>
              </a:spcAft>
              <a:buClr>
                <a:srgbClr val="4F81BD">
                  <a:lumMod val="50000"/>
                </a:srgbClr>
              </a:buClr>
              <a:buSzPct val="80000"/>
              <a:buFont typeface="Arial" panose="020B0604020202020204" pitchFamily="34" charset="0"/>
              <a:buChar char="•"/>
            </a:pPr>
            <a:r>
              <a:rPr lang="en-US" sz="1600" dirty="0" bmk="_Toc378587540">
                <a:solidFill>
                  <a:srgbClr val="4F81BD">
                    <a:lumMod val="50000"/>
                  </a:srgbClr>
                </a:solidFill>
                <a:latin typeface="Calibri"/>
                <a:ea typeface=""/>
              </a:rPr>
              <a:t>Describes health impacts of water infrastructure damage or failures</a:t>
            </a:r>
          </a:p>
          <a:p>
            <a:pPr marL="0" lvl="1">
              <a:lnSpc>
                <a:spcPct val="80000"/>
              </a:lnSpc>
              <a:spcBef>
                <a:spcPts val="0"/>
              </a:spcBef>
              <a:spcAft>
                <a:spcPts val="800"/>
              </a:spcAft>
              <a:buClr>
                <a:srgbClr val="4F81BD">
                  <a:lumMod val="50000"/>
                </a:srgbClr>
              </a:buClr>
              <a:buSzPct val="80000"/>
            </a:pPr>
            <a:endParaRPr lang="en-US" sz="1600" dirty="0" bmk="_Toc378587540">
              <a:solidFill>
                <a:srgbClr val="4F81BD">
                  <a:lumMod val="50000"/>
                </a:srgbClr>
              </a:solidFill>
              <a:latin typeface="Calibri"/>
              <a:ea typeface=""/>
            </a:endParaRPr>
          </a:p>
          <a:p>
            <a:pPr marL="0" lvl="1">
              <a:lnSpc>
                <a:spcPct val="80000"/>
              </a:lnSpc>
              <a:spcBef>
                <a:spcPts val="0"/>
              </a:spcBef>
              <a:spcAft>
                <a:spcPts val="400"/>
              </a:spcAft>
              <a:buClr>
                <a:srgbClr val="4F81BD">
                  <a:lumMod val="50000"/>
                </a:srgbClr>
              </a:buClr>
              <a:buSzPct val="80000"/>
            </a:pPr>
            <a:r>
              <a:rPr lang="en-US" b="1" dirty="0" bmk="_Toc378587540">
                <a:solidFill>
                  <a:srgbClr val="4F81BD">
                    <a:lumMod val="50000"/>
                  </a:srgbClr>
                </a:solidFill>
                <a:latin typeface="Calibri"/>
                <a:ea typeface=""/>
              </a:rPr>
              <a:t>First assessment of rising CO</a:t>
            </a:r>
            <a:r>
              <a:rPr lang="en-US" b="1" baseline="-25000" dirty="0" bmk="_Toc378587540">
                <a:solidFill>
                  <a:srgbClr val="4F81BD">
                    <a:lumMod val="50000"/>
                  </a:srgbClr>
                </a:solidFill>
                <a:latin typeface="Calibri"/>
                <a:ea typeface=""/>
              </a:rPr>
              <a:t>2</a:t>
            </a:r>
            <a:r>
              <a:rPr lang="en-US" b="1" dirty="0" bmk="_Toc378587540">
                <a:solidFill>
                  <a:srgbClr val="4F81BD">
                    <a:lumMod val="50000"/>
                  </a:srgbClr>
                </a:solidFill>
                <a:latin typeface="Calibri"/>
                <a:ea typeface=""/>
              </a:rPr>
              <a:t>, climate on quality (nutritional value) of food</a:t>
            </a:r>
          </a:p>
          <a:p>
            <a:pPr marL="285750" lvl="1" indent="-285750">
              <a:lnSpc>
                <a:spcPct val="80000"/>
              </a:lnSpc>
              <a:spcBef>
                <a:spcPts val="0"/>
              </a:spcBef>
              <a:spcAft>
                <a:spcPts val="400"/>
              </a:spcAft>
              <a:buClr>
                <a:srgbClr val="4F81BD">
                  <a:lumMod val="50000"/>
                </a:srgbClr>
              </a:buClr>
              <a:buSzPct val="80000"/>
              <a:buFont typeface="Arial" panose="020B0604020202020204" pitchFamily="34" charset="0"/>
              <a:buChar char="•"/>
            </a:pPr>
            <a:r>
              <a:rPr lang="en-US" sz="1600" dirty="0" bmk="_Toc378587540">
                <a:solidFill>
                  <a:srgbClr val="4F81BD">
                    <a:lumMod val="50000"/>
                  </a:srgbClr>
                </a:solidFill>
                <a:latin typeface="Calibri"/>
                <a:ea typeface=""/>
              </a:rPr>
              <a:t>Describes impacts of pathogens, toxins, and chemical contaminants in US food chain</a:t>
            </a:r>
          </a:p>
          <a:p>
            <a:pPr marL="285750" lvl="1" indent="-285750">
              <a:lnSpc>
                <a:spcPct val="80000"/>
              </a:lnSpc>
              <a:spcBef>
                <a:spcPts val="0"/>
              </a:spcBef>
              <a:spcAft>
                <a:spcPts val="400"/>
              </a:spcAft>
              <a:buClr>
                <a:srgbClr val="4F81BD">
                  <a:lumMod val="50000"/>
                </a:srgbClr>
              </a:buClr>
              <a:buSzPct val="80000"/>
              <a:buFont typeface="Arial" panose="020B0604020202020204" pitchFamily="34" charset="0"/>
              <a:buChar char="•"/>
            </a:pPr>
            <a:r>
              <a:rPr lang="en-US" sz="1600" dirty="0" bmk="_Toc378587540">
                <a:solidFill>
                  <a:srgbClr val="4F81BD">
                    <a:lumMod val="50000"/>
                  </a:srgbClr>
                </a:solidFill>
                <a:latin typeface="Calibri"/>
                <a:ea typeface=""/>
              </a:rPr>
              <a:t>Assesses the large body of research establishing very likely, high confidence that nutritional value of food crops, such as wheat and rice, will decrease as rising levels of atmospheric CO</a:t>
            </a:r>
            <a:r>
              <a:rPr lang="en-US" sz="1600" baseline="-25000" dirty="0" bmk="_Toc378587540">
                <a:solidFill>
                  <a:srgbClr val="4F81BD">
                    <a:lumMod val="50000"/>
                  </a:srgbClr>
                </a:solidFill>
                <a:latin typeface="Calibri"/>
                <a:ea typeface=""/>
              </a:rPr>
              <a:t>2</a:t>
            </a:r>
            <a:r>
              <a:rPr lang="en-US" sz="1600" dirty="0" bmk="_Toc378587540">
                <a:solidFill>
                  <a:srgbClr val="4F81BD">
                    <a:lumMod val="50000"/>
                  </a:srgbClr>
                </a:solidFill>
                <a:latin typeface="Calibri"/>
                <a:ea typeface=""/>
              </a:rPr>
              <a:t> reduce concentrations of protein and essential minerals in most species</a:t>
            </a:r>
          </a:p>
          <a:p>
            <a:pPr marL="0" lvl="1">
              <a:lnSpc>
                <a:spcPct val="80000"/>
              </a:lnSpc>
              <a:spcBef>
                <a:spcPts val="0"/>
              </a:spcBef>
              <a:spcAft>
                <a:spcPts val="400"/>
              </a:spcAft>
              <a:buClr>
                <a:srgbClr val="4F81BD">
                  <a:lumMod val="50000"/>
                </a:srgbClr>
              </a:buClr>
              <a:buSzPct val="80000"/>
            </a:pPr>
            <a:endParaRPr lang="en-US" sz="1600" dirty="0" bmk="_Toc378587540">
              <a:solidFill>
                <a:srgbClr val="4F81BD">
                  <a:lumMod val="50000"/>
                </a:srgbClr>
              </a:solidFill>
              <a:latin typeface="Calibri"/>
              <a:ea typeface=""/>
            </a:endParaRPr>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43200" t="14506" r="6557" b="37825"/>
          <a:stretch/>
        </p:blipFill>
        <p:spPr>
          <a:xfrm>
            <a:off x="107429" y="1825599"/>
            <a:ext cx="1166735" cy="845004"/>
          </a:xfrm>
          <a:prstGeom prst="rect">
            <a:avLst/>
          </a:prstGeom>
        </p:spPr>
      </p:pic>
      <p:pic>
        <p:nvPicPr>
          <p:cNvPr id="9" name="Picture 2" descr="http://www.bhmpics.com/wallpapers/wheat_field_background-1680x105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09"/>
          <a:stretch/>
        </p:blipFill>
        <p:spPr bwMode="auto">
          <a:xfrm>
            <a:off x="107429" y="4693026"/>
            <a:ext cx="1237359" cy="900562"/>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54969" t="64035" r="4406" b="16646"/>
          <a:stretch/>
        </p:blipFill>
        <p:spPr>
          <a:xfrm>
            <a:off x="72157" y="3368361"/>
            <a:ext cx="1237278" cy="844006"/>
          </a:xfrm>
          <a:prstGeom prst="rect">
            <a:avLst/>
          </a:prstGeom>
        </p:spPr>
      </p:pic>
    </p:spTree>
    <p:extLst>
      <p:ext uri="{BB962C8B-B14F-4D97-AF65-F5344CB8AC3E}">
        <p14:creationId xmlns:p14="http://schemas.microsoft.com/office/powerpoint/2010/main" val="20519829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0" y="135012"/>
            <a:ext cx="9143999" cy="976668"/>
          </a:xfrm>
        </p:spPr>
        <p:txBody>
          <a:bodyPr>
            <a:normAutofit/>
          </a:bodyPr>
          <a:lstStyle/>
          <a:p>
            <a:r>
              <a:rPr lang="en-US" dirty="0" smtClean="0"/>
              <a:t>Significant Findings</a:t>
            </a:r>
            <a:endParaRPr lang="en-US" dirty="0"/>
          </a:p>
        </p:txBody>
      </p:sp>
      <p:sp>
        <p:nvSpPr>
          <p:cNvPr id="2" name="Rectangle 1"/>
          <p:cNvSpPr/>
          <p:nvPr/>
        </p:nvSpPr>
        <p:spPr>
          <a:xfrm>
            <a:off x="1620231" y="2029211"/>
            <a:ext cx="7523769" cy="3280898"/>
          </a:xfrm>
          <a:prstGeom prst="rect">
            <a:avLst/>
          </a:prstGeom>
        </p:spPr>
        <p:txBody>
          <a:bodyPr wrap="square">
            <a:spAutoFit/>
          </a:bodyPr>
          <a:lstStyle/>
          <a:p>
            <a:pPr marL="0" lvl="1">
              <a:lnSpc>
                <a:spcPct val="80000"/>
              </a:lnSpc>
              <a:spcBef>
                <a:spcPts val="0"/>
              </a:spcBef>
              <a:spcAft>
                <a:spcPts val="400"/>
              </a:spcAft>
              <a:buClr>
                <a:srgbClr val="4F81BD">
                  <a:lumMod val="50000"/>
                </a:srgbClr>
              </a:buClr>
              <a:buSzPct val="80000"/>
            </a:pPr>
            <a:r>
              <a:rPr lang="en-US" b="1" dirty="0" bmk="_Toc378587540">
                <a:solidFill>
                  <a:srgbClr val="4F81BD">
                    <a:lumMod val="50000"/>
                  </a:srgbClr>
                </a:solidFill>
                <a:latin typeface="Calibri"/>
                <a:ea typeface=""/>
              </a:rPr>
              <a:t>Presents an important emerging area: increased mental health consequences</a:t>
            </a:r>
          </a:p>
          <a:p>
            <a:pPr marL="285750" lvl="1" indent="-285750">
              <a:lnSpc>
                <a:spcPct val="80000"/>
              </a:lnSpc>
              <a:spcBef>
                <a:spcPts val="0"/>
              </a:spcBef>
              <a:spcAft>
                <a:spcPts val="400"/>
              </a:spcAft>
              <a:buClr>
                <a:srgbClr val="4F81BD">
                  <a:lumMod val="50000"/>
                </a:srgbClr>
              </a:buClr>
              <a:buSzPct val="80000"/>
              <a:buFont typeface="Arial" panose="020B0604020202020204" pitchFamily="34" charset="0"/>
              <a:buChar char="•"/>
            </a:pPr>
            <a:r>
              <a:rPr lang="en-US" dirty="0" bmk="_Toc378587540">
                <a:solidFill>
                  <a:srgbClr val="4F81BD">
                    <a:lumMod val="50000"/>
                  </a:srgbClr>
                </a:solidFill>
                <a:latin typeface="Calibri"/>
                <a:ea typeface=""/>
              </a:rPr>
              <a:t>Confirms Very High Confidence in extreme weather and climate related impacts including post-traumatic stress disorder (PTSD), depression, and anxiety, often at the same time</a:t>
            </a:r>
          </a:p>
          <a:p>
            <a:pPr marL="285750" lvl="1" indent="-285750">
              <a:lnSpc>
                <a:spcPct val="80000"/>
              </a:lnSpc>
              <a:spcBef>
                <a:spcPts val="0"/>
              </a:spcBef>
              <a:spcAft>
                <a:spcPts val="800"/>
              </a:spcAft>
              <a:buClr>
                <a:srgbClr val="4F81BD">
                  <a:lumMod val="50000"/>
                </a:srgbClr>
              </a:buClr>
              <a:buSzPct val="80000"/>
              <a:buFont typeface="Arial" panose="020B0604020202020204" pitchFamily="34" charset="0"/>
              <a:buChar char="•"/>
            </a:pPr>
            <a:r>
              <a:rPr lang="en-US" dirty="0" bmk="_Toc378587540">
                <a:solidFill>
                  <a:srgbClr val="4F81BD">
                    <a:lumMod val="50000"/>
                  </a:srgbClr>
                </a:solidFill>
                <a:latin typeface="Calibri"/>
                <a:ea typeface=""/>
              </a:rPr>
              <a:t>Introduces issue of mental health impacts from the real and perceived threats of climate change and risks of heat exposure to people with pre-existing mental health illnesses or prescription medications</a:t>
            </a:r>
          </a:p>
          <a:p>
            <a:pPr lvl="1">
              <a:lnSpc>
                <a:spcPct val="80000"/>
              </a:lnSpc>
              <a:spcBef>
                <a:spcPts val="0"/>
              </a:spcBef>
              <a:spcAft>
                <a:spcPts val="400"/>
              </a:spcAft>
              <a:buClr>
                <a:srgbClr val="4F81BD">
                  <a:lumMod val="50000"/>
                </a:srgbClr>
              </a:buClr>
              <a:buSzPct val="80000"/>
            </a:pPr>
            <a:endParaRPr lang="en-US" dirty="0" bmk="_Toc378587540">
              <a:solidFill>
                <a:srgbClr val="4F81BD">
                  <a:lumMod val="50000"/>
                </a:srgbClr>
              </a:solidFill>
              <a:latin typeface="Calibri"/>
              <a:ea typeface=""/>
            </a:endParaRPr>
          </a:p>
          <a:p>
            <a:pPr marL="0" lvl="1">
              <a:lnSpc>
                <a:spcPct val="80000"/>
              </a:lnSpc>
              <a:spcBef>
                <a:spcPts val="0"/>
              </a:spcBef>
              <a:spcAft>
                <a:spcPts val="400"/>
              </a:spcAft>
              <a:buClr>
                <a:srgbClr val="4F81BD">
                  <a:lumMod val="50000"/>
                </a:srgbClr>
              </a:buClr>
              <a:buSzPct val="80000"/>
            </a:pPr>
            <a:r>
              <a:rPr lang="en-US" b="1" dirty="0" bmk="_Toc378587540">
                <a:solidFill>
                  <a:srgbClr val="4F81BD">
                    <a:lumMod val="50000"/>
                  </a:srgbClr>
                </a:solidFill>
                <a:latin typeface="Calibri"/>
                <a:ea typeface=""/>
              </a:rPr>
              <a:t>Details the ways in which climate change affects the health of us all </a:t>
            </a:r>
          </a:p>
          <a:p>
            <a:pPr marL="285750" lvl="1" indent="-285750">
              <a:lnSpc>
                <a:spcPct val="80000"/>
              </a:lnSpc>
              <a:spcBef>
                <a:spcPts val="0"/>
              </a:spcBef>
              <a:spcAft>
                <a:spcPts val="400"/>
              </a:spcAft>
              <a:buClr>
                <a:srgbClr val="4F81BD">
                  <a:lumMod val="50000"/>
                </a:srgbClr>
              </a:buClr>
              <a:buSzPct val="80000"/>
              <a:buFont typeface="Arial" panose="020B0604020202020204" pitchFamily="34" charset="0"/>
              <a:buChar char="•"/>
            </a:pPr>
            <a:r>
              <a:rPr lang="en-US" dirty="0" bmk="_Toc378587540">
                <a:solidFill>
                  <a:srgbClr val="4F81BD">
                    <a:lumMod val="50000"/>
                  </a:srgbClr>
                </a:solidFill>
                <a:latin typeface="Calibri"/>
                <a:ea typeface=""/>
              </a:rPr>
              <a:t>People experience different inherent sensitivities to the impacts of climate change at different ages and life stages. For example, the findings confirm with very high confidence the very young and old are particularly sensitive to climate-related health impacts. </a:t>
            </a:r>
          </a:p>
        </p:txBody>
      </p:sp>
      <p:pic>
        <p:nvPicPr>
          <p:cNvPr id="1032" name="Picture 8" descr="http://img.webmd.com/dtmcms/live/webmd/consumer_assets/site_images/articles/health_tools/sciatica_overview_slideshow/getty_rf_photo_of_man_taking_medica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720" y="2029211"/>
            <a:ext cx="1365198" cy="927672"/>
          </a:xfrm>
          <a:prstGeom prst="rect">
            <a:avLst/>
          </a:prstGeom>
          <a:noFill/>
          <a:extLst>
            <a:ext uri="{909E8E84-426E-40dd-AFC4-6F175D3DCCD1}">
              <a14:hiddenFill xmlns="" xmlns:a14="http://schemas.microsoft.com/office/drawing/2010/main">
                <a:solidFill>
                  <a:srgbClr val="FFFFFF"/>
                </a:solidFill>
              </a14:hiddenFill>
            </a:ext>
          </a:extLst>
        </p:spPr>
      </p:pic>
      <p:pic>
        <p:nvPicPr>
          <p:cNvPr id="1034" name="Picture 10" descr="http://upload.wikimedia.org/wikipedia/commons/d/dc/Child_pushing_grandmother_on_plastic_tricycl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41" t="10799"/>
          <a:stretch/>
        </p:blipFill>
        <p:spPr bwMode="auto">
          <a:xfrm>
            <a:off x="113720" y="4096426"/>
            <a:ext cx="1371600" cy="97247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372173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7"/>
            <a:ext cx="9174048" cy="7044627"/>
          </a:xfrm>
          <a:prstGeom prst="rect">
            <a:avLst/>
          </a:prstGeom>
        </p:spPr>
      </p:pic>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65123" y="505136"/>
            <a:ext cx="6259816" cy="6259816"/>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76600" y="2326560"/>
            <a:ext cx="2590800" cy="2590800"/>
          </a:xfrm>
          <a:prstGeom prst="rect">
            <a:avLst/>
          </a:prstGeom>
        </p:spPr>
      </p:pic>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359" y="0"/>
            <a:ext cx="9176365" cy="6867316"/>
          </a:xfrm>
          <a:prstGeom prst="rect">
            <a:avLst/>
          </a:prstGeom>
          <a:ln>
            <a:noFill/>
          </a:ln>
        </p:spPr>
      </p:pic>
      <p:sp>
        <p:nvSpPr>
          <p:cNvPr id="2" name="TextBox 1"/>
          <p:cNvSpPr txBox="1"/>
          <p:nvPr/>
        </p:nvSpPr>
        <p:spPr>
          <a:xfrm>
            <a:off x="20146" y="6562507"/>
            <a:ext cx="2964498" cy="276999"/>
          </a:xfrm>
          <a:prstGeom prst="rect">
            <a:avLst/>
          </a:prstGeom>
          <a:noFill/>
        </p:spPr>
        <p:txBody>
          <a:bodyPr wrap="none" rtlCol="0">
            <a:spAutoFit/>
          </a:bodyPr>
          <a:lstStyle/>
          <a:p>
            <a:r>
              <a:rPr lang="en-US" sz="1200" dirty="0" smtClean="0"/>
              <a:t>Slide courtesy of Dr. George </a:t>
            </a:r>
            <a:r>
              <a:rPr lang="en-US" sz="1200" dirty="0" err="1" smtClean="0"/>
              <a:t>Luber</a:t>
            </a:r>
            <a:r>
              <a:rPr lang="en-US" sz="1200" dirty="0" smtClean="0"/>
              <a:t>, CDC</a:t>
            </a:r>
            <a:endParaRPr lang="en-US" sz="1200" dirty="0"/>
          </a:p>
        </p:txBody>
      </p:sp>
    </p:spTree>
    <p:extLst>
      <p:ext uri="{BB962C8B-B14F-4D97-AF65-F5344CB8AC3E}">
        <p14:creationId xmlns:p14="http://schemas.microsoft.com/office/powerpoint/2010/main" val="204944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600"/>
                                        <p:tgtEl>
                                          <p:spTgt spid="14"/>
                                        </p:tgtEl>
                                      </p:cBhvr>
                                    </p:animEffect>
                                  </p:childTnLst>
                                </p:cTn>
                              </p:par>
                              <p:par>
                                <p:cTn id="8" presetID="10" presetClass="entr" presetSubtype="0"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par>
                                <p:cTn id="11" presetID="8" presetClass="emph" presetSubtype="0" repeatCount="indefinite" fill="hold" nodeType="withEffect">
                                  <p:stCondLst>
                                    <p:cond delay="500"/>
                                  </p:stCondLst>
                                  <p:endCondLst>
                                    <p:cond evt="onNext" delay="0">
                                      <p:tgtEl>
                                        <p:sldTgt/>
                                      </p:tgtEl>
                                    </p:cond>
                                  </p:endCondLst>
                                  <p:childTnLst>
                                    <p:animRot by="21600000">
                                      <p:cBhvr>
                                        <p:cTn id="12" dur="20000" fill="hold"/>
                                        <p:tgtEl>
                                          <p:spTgt spid="9"/>
                                        </p:tgtEl>
                                        <p:attrNameLst>
                                          <p:attrName>r</p:attrName>
                                        </p:attrNameLst>
                                      </p:cBhvr>
                                    </p:animRot>
                                  </p:childTnLst>
                                </p:cTn>
                              </p:par>
                              <p:par>
                                <p:cTn id="13" presetID="21" presetClass="entr" presetSubtype="1" fill="hold" nodeType="withEffect">
                                  <p:stCondLst>
                                    <p:cond delay="290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9400"/>
                                        <p:tgtEl>
                                          <p:spTgt spid="10"/>
                                        </p:tgtEl>
                                      </p:cBhvr>
                                    </p:animEffect>
                                  </p:childTnLst>
                                </p:cTn>
                              </p:par>
                              <p:par>
                                <p:cTn id="16" presetID="6" presetClass="entr" presetSubtype="32" fill="hold" nodeType="withEffect">
                                  <p:stCondLst>
                                    <p:cond delay="10000"/>
                                  </p:stCondLst>
                                  <p:childTnLst>
                                    <p:set>
                                      <p:cBhvr>
                                        <p:cTn id="17" dur="1" fill="hold">
                                          <p:stCondLst>
                                            <p:cond delay="0"/>
                                          </p:stCondLst>
                                        </p:cTn>
                                        <p:tgtEl>
                                          <p:spTgt spid="12"/>
                                        </p:tgtEl>
                                        <p:attrNameLst>
                                          <p:attrName>style.visibility</p:attrName>
                                        </p:attrNameLst>
                                      </p:cBhvr>
                                      <p:to>
                                        <p:strVal val="visible"/>
                                      </p:to>
                                    </p:set>
                                    <p:animEffect transition="in" filter="circle(out)">
                                      <p:cBhvr>
                                        <p:cTn id="18" dur="9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Climate Health Threats in India</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00" y="2121310"/>
            <a:ext cx="8204200" cy="4267200"/>
          </a:xfrm>
          <a:prstGeom prst="rect">
            <a:avLst/>
          </a:prstGeom>
        </p:spPr>
      </p:pic>
    </p:spTree>
    <p:extLst>
      <p:ext uri="{BB962C8B-B14F-4D97-AF65-F5344CB8AC3E}">
        <p14:creationId xmlns:p14="http://schemas.microsoft.com/office/powerpoint/2010/main" val="1236962525"/>
      </p:ext>
    </p:extLst>
  </p:cSld>
  <p:clrMapOvr>
    <a:masterClrMapping/>
  </p:clrMapOvr>
  <p:timing>
    <p:tnLst>
      <p:par>
        <p:cTn id="1" dur="indefinite" restart="never" nodeType="tmRoot"/>
      </p:par>
    </p:tnLst>
  </p:timing>
</p:sld>
</file>

<file path=ppt/theme/theme1.xml><?xml version="1.0" encoding="utf-8"?>
<a:theme xmlns:a="http://schemas.openxmlformats.org/drawingml/2006/main" name="White with header 2013">
  <a:themeElements>
    <a:clrScheme name="NIEHS color scheme 2013">
      <a:dk1>
        <a:srgbClr val="000000"/>
      </a:dk1>
      <a:lt1>
        <a:srgbClr val="FFFFFF"/>
      </a:lt1>
      <a:dk2>
        <a:srgbClr val="00447C"/>
      </a:dk2>
      <a:lt2>
        <a:srgbClr val="6BA143"/>
      </a:lt2>
      <a:accent1>
        <a:srgbClr val="CDA945"/>
      </a:accent1>
      <a:accent2>
        <a:srgbClr val="4C7342"/>
      </a:accent2>
      <a:accent3>
        <a:srgbClr val="BA7F2E"/>
      </a:accent3>
      <a:accent4>
        <a:srgbClr val="609F8E"/>
      </a:accent4>
      <a:accent5>
        <a:srgbClr val="A68A51"/>
      </a:accent5>
      <a:accent6>
        <a:srgbClr val="626357"/>
      </a:accent6>
      <a:hlink>
        <a:srgbClr val="00447C"/>
      </a:hlink>
      <a:folHlink>
        <a:srgbClr val="8B8474"/>
      </a:folHlink>
    </a:clrScheme>
    <a:fontScheme name="White with logo bann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with logo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hite with logo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hite with logo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hite with logo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hite with logo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hite with logo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hite with logo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hite with logo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hite with logo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hite with logo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hite with logo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hite with logo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hite with logo banner 13">
        <a:dk1>
          <a:srgbClr val="FFFFFF"/>
        </a:dk1>
        <a:lt1>
          <a:srgbClr val="FFFFFF"/>
        </a:lt1>
        <a:dk2>
          <a:srgbClr val="65C7BA"/>
        </a:dk2>
        <a:lt2>
          <a:srgbClr val="095D9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White with logo banner 14">
        <a:dk1>
          <a:srgbClr val="FFFFFF"/>
        </a:dk1>
        <a:lt1>
          <a:srgbClr val="FFFFFF"/>
        </a:lt1>
        <a:dk2>
          <a:srgbClr val="65C7BA"/>
        </a:dk2>
        <a:lt2>
          <a:srgbClr val="1C1C1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White with logo banner 15">
        <a:dk1>
          <a:srgbClr val="1C1C1C"/>
        </a:dk1>
        <a:lt1>
          <a:srgbClr val="FFFFFF"/>
        </a:lt1>
        <a:dk2>
          <a:srgbClr val="5F5F5F"/>
        </a:dk2>
        <a:lt2>
          <a:srgbClr val="65C7BA"/>
        </a:lt2>
        <a:accent1>
          <a:srgbClr val="F6C852"/>
        </a:accent1>
        <a:accent2>
          <a:srgbClr val="EE5D38"/>
        </a:accent2>
        <a:accent3>
          <a:srgbClr val="B6B6B6"/>
        </a:accent3>
        <a:accent4>
          <a:srgbClr val="DADADA"/>
        </a:accent4>
        <a:accent5>
          <a:srgbClr val="FAE0B3"/>
        </a:accent5>
        <a:accent6>
          <a:srgbClr val="D85332"/>
        </a:accent6>
        <a:hlink>
          <a:srgbClr val="1C50A9"/>
        </a:hlink>
        <a:folHlink>
          <a:srgbClr val="008998"/>
        </a:folHlink>
      </a:clrScheme>
      <a:clrMap bg1="dk2" tx1="lt1" bg2="dk1" tx2="lt2" accent1="accent1" accent2="accent2" accent3="accent3" accent4="accent4" accent5="accent5" accent6="accent6" hlink="hlink" folHlink="folHlink"/>
    </a:extraClrScheme>
    <a:extraClrScheme>
      <a:clrScheme name="White with logo banner 16">
        <a:dk1>
          <a:srgbClr val="000000"/>
        </a:dk1>
        <a:lt1>
          <a:srgbClr val="FFFFFF"/>
        </a:lt1>
        <a:dk2>
          <a:srgbClr val="1C50A9"/>
        </a:dk2>
        <a:lt2>
          <a:srgbClr val="5F5F5F"/>
        </a:lt2>
        <a:accent1>
          <a:srgbClr val="F6C852"/>
        </a:accent1>
        <a:accent2>
          <a:srgbClr val="EE5D38"/>
        </a:accent2>
        <a:accent3>
          <a:srgbClr val="FFFFFF"/>
        </a:accent3>
        <a:accent4>
          <a:srgbClr val="000000"/>
        </a:accent4>
        <a:accent5>
          <a:srgbClr val="FAE0B3"/>
        </a:accent5>
        <a:accent6>
          <a:srgbClr val="D85332"/>
        </a:accent6>
        <a:hlink>
          <a:srgbClr val="65C7BA"/>
        </a:hlink>
        <a:folHlink>
          <a:srgbClr val="00899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IEHS White Template 2017" id="{B52101B9-21FF-D841-AF8B-42DEBDAAC1F5}" vid="{5FA2F685-F4B9-934F-8D73-C373A04AA3A5}"/>
    </a:ext>
  </a:extLst>
</a:theme>
</file>

<file path=ppt/theme/theme2.xml><?xml version="1.0" encoding="utf-8"?>
<a:theme xmlns:a="http://schemas.openxmlformats.org/drawingml/2006/main" name="White without header 2013">
  <a:themeElements>
    <a:clrScheme name="NIEHS color scheme 2013">
      <a:dk1>
        <a:srgbClr val="000000"/>
      </a:dk1>
      <a:lt1>
        <a:srgbClr val="FFFFFF"/>
      </a:lt1>
      <a:dk2>
        <a:srgbClr val="00447C"/>
      </a:dk2>
      <a:lt2>
        <a:srgbClr val="6BA143"/>
      </a:lt2>
      <a:accent1>
        <a:srgbClr val="CDA945"/>
      </a:accent1>
      <a:accent2>
        <a:srgbClr val="4C7342"/>
      </a:accent2>
      <a:accent3>
        <a:srgbClr val="BA7F2E"/>
      </a:accent3>
      <a:accent4>
        <a:srgbClr val="609F8E"/>
      </a:accent4>
      <a:accent5>
        <a:srgbClr val="A68A51"/>
      </a:accent5>
      <a:accent6>
        <a:srgbClr val="626357"/>
      </a:accent6>
      <a:hlink>
        <a:srgbClr val="00447C"/>
      </a:hlink>
      <a:folHlink>
        <a:srgbClr val="8B8474"/>
      </a:folHlink>
    </a:clrScheme>
    <a:fontScheme name="NIEHS White without interior bann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IEHS White without interior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IEHS White without interior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IEHS White without interior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IEHS White without interior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IEHS White without interior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IEHS White without interior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IEHS White without interior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IEHS White without interior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IEHS White without interior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IEHS White without interior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IEHS White without interior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IEHS White without interior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IEHS White without interior banner 13">
        <a:dk1>
          <a:srgbClr val="FFFFFF"/>
        </a:dk1>
        <a:lt1>
          <a:srgbClr val="FFFFFF"/>
        </a:lt1>
        <a:dk2>
          <a:srgbClr val="65C7BA"/>
        </a:dk2>
        <a:lt2>
          <a:srgbClr val="095D9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NIEHS White without interior banner 14">
        <a:dk1>
          <a:srgbClr val="FFFFFF"/>
        </a:dk1>
        <a:lt1>
          <a:srgbClr val="FFFFFF"/>
        </a:lt1>
        <a:dk2>
          <a:srgbClr val="65C7BA"/>
        </a:dk2>
        <a:lt2>
          <a:srgbClr val="1C1C1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NIEHS White without interior banner 15">
        <a:dk1>
          <a:srgbClr val="1C1C1C"/>
        </a:dk1>
        <a:lt1>
          <a:srgbClr val="FFFFFF"/>
        </a:lt1>
        <a:dk2>
          <a:srgbClr val="5F5F5F"/>
        </a:dk2>
        <a:lt2>
          <a:srgbClr val="65C7BA"/>
        </a:lt2>
        <a:accent1>
          <a:srgbClr val="F6C852"/>
        </a:accent1>
        <a:accent2>
          <a:srgbClr val="EE5D38"/>
        </a:accent2>
        <a:accent3>
          <a:srgbClr val="B6B6B6"/>
        </a:accent3>
        <a:accent4>
          <a:srgbClr val="DADADA"/>
        </a:accent4>
        <a:accent5>
          <a:srgbClr val="FAE0B3"/>
        </a:accent5>
        <a:accent6>
          <a:srgbClr val="D85332"/>
        </a:accent6>
        <a:hlink>
          <a:srgbClr val="1C50A9"/>
        </a:hlink>
        <a:folHlink>
          <a:srgbClr val="008998"/>
        </a:folHlink>
      </a:clrScheme>
      <a:clrMap bg1="dk2" tx1="lt1" bg2="dk1" tx2="lt2" accent1="accent1" accent2="accent2" accent3="accent3" accent4="accent4" accent5="accent5" accent6="accent6" hlink="hlink" folHlink="folHlink"/>
    </a:extraClrScheme>
    <a:extraClrScheme>
      <a:clrScheme name="NIEHS White without interior banner 16">
        <a:dk1>
          <a:srgbClr val="000000"/>
        </a:dk1>
        <a:lt1>
          <a:srgbClr val="FFFFFF"/>
        </a:lt1>
        <a:dk2>
          <a:srgbClr val="1C50A9"/>
        </a:dk2>
        <a:lt2>
          <a:srgbClr val="5F5F5F"/>
        </a:lt2>
        <a:accent1>
          <a:srgbClr val="F6C852"/>
        </a:accent1>
        <a:accent2>
          <a:srgbClr val="EE5D38"/>
        </a:accent2>
        <a:accent3>
          <a:srgbClr val="FFFFFF"/>
        </a:accent3>
        <a:accent4>
          <a:srgbClr val="000000"/>
        </a:accent4>
        <a:accent5>
          <a:srgbClr val="FAE0B3"/>
        </a:accent5>
        <a:accent6>
          <a:srgbClr val="D85332"/>
        </a:accent6>
        <a:hlink>
          <a:srgbClr val="65C7BA"/>
        </a:hlink>
        <a:folHlink>
          <a:srgbClr val="00899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IEHS White Template 2017" id="{B52101B9-21FF-D841-AF8B-42DEBDAAC1F5}" vid="{B0B03EC5-4842-0446-9CAC-5DD14D08F34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albus.CCHH.TransSciPol.KI.final.2-24-17" id="{2B4F51BB-77C4-5A41-A6B7-408B8AF021A3}" vid="{0F6313C0-5A00-A345-BC8E-143F2782178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NIEHS White Template 2017</Template>
  <TotalTime>8913</TotalTime>
  <Words>1547</Words>
  <Application>Microsoft Macintosh PowerPoint</Application>
  <PresentationFormat>On-screen Show (4:3)</PresentationFormat>
  <Paragraphs>188</Paragraphs>
  <Slides>23</Slides>
  <Notes>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23</vt:i4>
      </vt:variant>
    </vt:vector>
  </HeadingPairs>
  <TitlesOfParts>
    <vt:vector size="33" baseType="lpstr">
      <vt:lpstr>ＭＳ Ｐゴシック</vt:lpstr>
      <vt:lpstr>Myriad Pro</vt:lpstr>
      <vt:lpstr>Arial</vt:lpstr>
      <vt:lpstr>Arial Narrow</vt:lpstr>
      <vt:lpstr>Calibri</vt:lpstr>
      <vt:lpstr>MS PGothic</vt:lpstr>
      <vt:lpstr>Times New Roman</vt:lpstr>
      <vt:lpstr>White with header 2013</vt:lpstr>
      <vt:lpstr>White without header 2013</vt:lpstr>
      <vt:lpstr>Office Theme</vt:lpstr>
      <vt:lpstr>Building Climate Resilience for Health through the UCHAI Network</vt:lpstr>
      <vt:lpstr>The National Institute of Environmental Health Sciences</vt:lpstr>
      <vt:lpstr>Overview</vt:lpstr>
      <vt:lpstr>Major US Climate Trends</vt:lpstr>
      <vt:lpstr>Significant Findings</vt:lpstr>
      <vt:lpstr>Significant Findings</vt:lpstr>
      <vt:lpstr>Significant Findings</vt:lpstr>
      <vt:lpstr>PowerPoint Presentation</vt:lpstr>
      <vt:lpstr>Climate Health Threats in India</vt:lpstr>
      <vt:lpstr>Climate, extremes and health in India</vt:lpstr>
      <vt:lpstr>What does resilience look like?</vt:lpstr>
      <vt:lpstr>The time scales of climate and health decisions</vt:lpstr>
      <vt:lpstr>Seamless Forecast Products for Health </vt:lpstr>
      <vt:lpstr>Elements of health system resilience I:  Mainstreaming climate thinking into public health</vt:lpstr>
      <vt:lpstr>PowerPoint Presentation</vt:lpstr>
      <vt:lpstr>Elements of health system resilience II:  Enhanced capacity for use of climate/weather information</vt:lpstr>
      <vt:lpstr>NIHHIS: US Pilots and International Network</vt:lpstr>
      <vt:lpstr>Zika risk mapping- importance of human travel</vt:lpstr>
      <vt:lpstr>Opportunities and Challenges for Climate-Health Adaptation for India</vt:lpstr>
      <vt:lpstr>Understanding Climate and Health Associations in India  Community of Practice </vt:lpstr>
      <vt:lpstr>Elements of the UCHAI Community</vt:lpstr>
      <vt:lpstr>Conclusions</vt:lpstr>
      <vt:lpstr>THANK YOU! John M. Balbus, M.D., M.P.H. John.balbus@nih.gov  http://www.niehs.nih.gov/geh http://toolkit.climate.gov/ </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Climate Resilience for Health through the UCHAI Network</dc:title>
  <dc:creator>Microsoft Office User</dc:creator>
  <cp:lastModifiedBy>Microsoft Office User</cp:lastModifiedBy>
  <cp:revision>17</cp:revision>
  <dcterms:created xsi:type="dcterms:W3CDTF">2017-03-02T03:27:38Z</dcterms:created>
  <dcterms:modified xsi:type="dcterms:W3CDTF">2017-03-08T08:01:28Z</dcterms:modified>
</cp:coreProperties>
</file>